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050"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C730B1-2E36-4D9C-93F2-933C195C8F52}" type="datetimeFigureOut">
              <a:rPr lang="en-US" smtClean="0"/>
              <a:t>4/29/2014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B5217-4D55-478F-8DEA-0B9C85A6AAD7}" type="slidenum">
              <a:rPr lang="en-US" smtClean="0"/>
              <a:t>‹#›</a:t>
            </a:fld>
            <a:endParaRPr lang="en-US"/>
          </a:p>
        </p:txBody>
      </p:sp>
    </p:spTree>
    <p:extLst>
      <p:ext uri="{BB962C8B-B14F-4D97-AF65-F5344CB8AC3E}">
        <p14:creationId xmlns:p14="http://schemas.microsoft.com/office/powerpoint/2010/main" val="627053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C730B1-2E36-4D9C-93F2-933C195C8F52}" type="datetimeFigureOut">
              <a:rPr lang="en-US" smtClean="0"/>
              <a:t>4/29/2014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B5217-4D55-478F-8DEA-0B9C85A6AAD7}" type="slidenum">
              <a:rPr lang="en-US" smtClean="0"/>
              <a:t>‹#›</a:t>
            </a:fld>
            <a:endParaRPr lang="en-US"/>
          </a:p>
        </p:txBody>
      </p:sp>
    </p:spTree>
    <p:extLst>
      <p:ext uri="{BB962C8B-B14F-4D97-AF65-F5344CB8AC3E}">
        <p14:creationId xmlns:p14="http://schemas.microsoft.com/office/powerpoint/2010/main" val="203746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C730B1-2E36-4D9C-93F2-933C195C8F52}" type="datetimeFigureOut">
              <a:rPr lang="en-US" smtClean="0"/>
              <a:t>4/29/2014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B5217-4D55-478F-8DEA-0B9C85A6AAD7}" type="slidenum">
              <a:rPr lang="en-US" smtClean="0"/>
              <a:t>‹#›</a:t>
            </a:fld>
            <a:endParaRPr lang="en-US"/>
          </a:p>
        </p:txBody>
      </p:sp>
    </p:spTree>
    <p:extLst>
      <p:ext uri="{BB962C8B-B14F-4D97-AF65-F5344CB8AC3E}">
        <p14:creationId xmlns:p14="http://schemas.microsoft.com/office/powerpoint/2010/main" val="2777941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C730B1-2E36-4D9C-93F2-933C195C8F52}" type="datetimeFigureOut">
              <a:rPr lang="en-US" smtClean="0"/>
              <a:t>4/29/2014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B5217-4D55-478F-8DEA-0B9C85A6AAD7}" type="slidenum">
              <a:rPr lang="en-US" smtClean="0"/>
              <a:t>‹#›</a:t>
            </a:fld>
            <a:endParaRPr lang="en-US"/>
          </a:p>
        </p:txBody>
      </p:sp>
    </p:spTree>
    <p:extLst>
      <p:ext uri="{BB962C8B-B14F-4D97-AF65-F5344CB8AC3E}">
        <p14:creationId xmlns:p14="http://schemas.microsoft.com/office/powerpoint/2010/main" val="1017769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C730B1-2E36-4D9C-93F2-933C195C8F52}" type="datetimeFigureOut">
              <a:rPr lang="en-US" smtClean="0"/>
              <a:t>4/29/2014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B5217-4D55-478F-8DEA-0B9C85A6AAD7}" type="slidenum">
              <a:rPr lang="en-US" smtClean="0"/>
              <a:t>‹#›</a:t>
            </a:fld>
            <a:endParaRPr lang="en-US"/>
          </a:p>
        </p:txBody>
      </p:sp>
    </p:spTree>
    <p:extLst>
      <p:ext uri="{BB962C8B-B14F-4D97-AF65-F5344CB8AC3E}">
        <p14:creationId xmlns:p14="http://schemas.microsoft.com/office/powerpoint/2010/main" val="2978974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C730B1-2E36-4D9C-93F2-933C195C8F52}" type="datetimeFigureOut">
              <a:rPr lang="en-US" smtClean="0"/>
              <a:t>4/29/2014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CB5217-4D55-478F-8DEA-0B9C85A6AAD7}" type="slidenum">
              <a:rPr lang="en-US" smtClean="0"/>
              <a:t>‹#›</a:t>
            </a:fld>
            <a:endParaRPr lang="en-US"/>
          </a:p>
        </p:txBody>
      </p:sp>
    </p:spTree>
    <p:extLst>
      <p:ext uri="{BB962C8B-B14F-4D97-AF65-F5344CB8AC3E}">
        <p14:creationId xmlns:p14="http://schemas.microsoft.com/office/powerpoint/2010/main" val="3538492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C730B1-2E36-4D9C-93F2-933C195C8F52}" type="datetimeFigureOut">
              <a:rPr lang="en-US" smtClean="0"/>
              <a:t>4/29/2014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CB5217-4D55-478F-8DEA-0B9C85A6AAD7}" type="slidenum">
              <a:rPr lang="en-US" smtClean="0"/>
              <a:t>‹#›</a:t>
            </a:fld>
            <a:endParaRPr lang="en-US"/>
          </a:p>
        </p:txBody>
      </p:sp>
    </p:spTree>
    <p:extLst>
      <p:ext uri="{BB962C8B-B14F-4D97-AF65-F5344CB8AC3E}">
        <p14:creationId xmlns:p14="http://schemas.microsoft.com/office/powerpoint/2010/main" val="1198070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C730B1-2E36-4D9C-93F2-933C195C8F52}" type="datetimeFigureOut">
              <a:rPr lang="en-US" smtClean="0"/>
              <a:t>4/29/2014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CB5217-4D55-478F-8DEA-0B9C85A6AAD7}" type="slidenum">
              <a:rPr lang="en-US" smtClean="0"/>
              <a:t>‹#›</a:t>
            </a:fld>
            <a:endParaRPr lang="en-US"/>
          </a:p>
        </p:txBody>
      </p:sp>
    </p:spTree>
    <p:extLst>
      <p:ext uri="{BB962C8B-B14F-4D97-AF65-F5344CB8AC3E}">
        <p14:creationId xmlns:p14="http://schemas.microsoft.com/office/powerpoint/2010/main" val="1882828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C730B1-2E36-4D9C-93F2-933C195C8F52}" type="datetimeFigureOut">
              <a:rPr lang="en-US" smtClean="0"/>
              <a:t>4/29/2014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CB5217-4D55-478F-8DEA-0B9C85A6AAD7}" type="slidenum">
              <a:rPr lang="en-US" smtClean="0"/>
              <a:t>‹#›</a:t>
            </a:fld>
            <a:endParaRPr lang="en-US"/>
          </a:p>
        </p:txBody>
      </p:sp>
    </p:spTree>
    <p:extLst>
      <p:ext uri="{BB962C8B-B14F-4D97-AF65-F5344CB8AC3E}">
        <p14:creationId xmlns:p14="http://schemas.microsoft.com/office/powerpoint/2010/main" val="2989022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C730B1-2E36-4D9C-93F2-933C195C8F52}" type="datetimeFigureOut">
              <a:rPr lang="en-US" smtClean="0"/>
              <a:t>4/29/2014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CB5217-4D55-478F-8DEA-0B9C85A6AAD7}" type="slidenum">
              <a:rPr lang="en-US" smtClean="0"/>
              <a:t>‹#›</a:t>
            </a:fld>
            <a:endParaRPr lang="en-US"/>
          </a:p>
        </p:txBody>
      </p:sp>
    </p:spTree>
    <p:extLst>
      <p:ext uri="{BB962C8B-B14F-4D97-AF65-F5344CB8AC3E}">
        <p14:creationId xmlns:p14="http://schemas.microsoft.com/office/powerpoint/2010/main" val="1610530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C730B1-2E36-4D9C-93F2-933C195C8F52}" type="datetimeFigureOut">
              <a:rPr lang="en-US" smtClean="0"/>
              <a:t>4/29/2014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CB5217-4D55-478F-8DEA-0B9C85A6AAD7}" type="slidenum">
              <a:rPr lang="en-US" smtClean="0"/>
              <a:t>‹#›</a:t>
            </a:fld>
            <a:endParaRPr lang="en-US"/>
          </a:p>
        </p:txBody>
      </p:sp>
    </p:spTree>
    <p:extLst>
      <p:ext uri="{BB962C8B-B14F-4D97-AF65-F5344CB8AC3E}">
        <p14:creationId xmlns:p14="http://schemas.microsoft.com/office/powerpoint/2010/main" val="3638472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C730B1-2E36-4D9C-93F2-933C195C8F52}" type="datetimeFigureOut">
              <a:rPr lang="en-US" smtClean="0"/>
              <a:t>4/29/2014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CB5217-4D55-478F-8DEA-0B9C85A6AAD7}" type="slidenum">
              <a:rPr lang="en-US" smtClean="0"/>
              <a:t>‹#›</a:t>
            </a:fld>
            <a:endParaRPr lang="en-US"/>
          </a:p>
        </p:txBody>
      </p:sp>
    </p:spTree>
    <p:extLst>
      <p:ext uri="{BB962C8B-B14F-4D97-AF65-F5344CB8AC3E}">
        <p14:creationId xmlns:p14="http://schemas.microsoft.com/office/powerpoint/2010/main" val="4087674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Calculus Lesson Plan Objectives</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291469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Second Derivatives</a:t>
            </a:r>
            <a:r>
              <a:rPr lang="en-US" dirty="0"/>
              <a:t> [Unit 3.3]</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r>
                  <a:rPr lang="en-US" dirty="0" smtClean="0"/>
                  <a:t>Objective: Students will be able to identify corresponding characteristics of the graphs of ƒ, ƒ’, and ƒ’’; understand the relationship between the concavity of ƒ and the sign of ƒ’’; and identify points of inflection as places where concavity changes.</a:t>
                </a:r>
              </a:p>
              <a:p>
                <a:r>
                  <a:rPr lang="en-US" dirty="0"/>
                  <a:t>Key ideas: PP116-to-120–Rules for differentiation – examples:</a:t>
                </a:r>
              </a:p>
              <a:p>
                <a:r>
                  <a:rPr lang="en-US" dirty="0"/>
                  <a:t> </a:t>
                </a:r>
                <a14:m>
                  <m:oMath xmlns:m="http://schemas.openxmlformats.org/officeDocument/2006/math">
                    <m:r>
                      <a:rPr lang="en-US" i="1">
                        <a:latin typeface="Cambria Math"/>
                      </a:rPr>
                      <m:t>𝑠𝑖𝑛</m:t>
                    </m:r>
                    <m:rad>
                      <m:radPr>
                        <m:degHide m:val="on"/>
                        <m:ctrlPr>
                          <a:rPr lang="en-US" i="1">
                            <a:latin typeface="Cambria Math"/>
                          </a:rPr>
                        </m:ctrlPr>
                      </m:radPr>
                      <m:deg/>
                      <m:e>
                        <m:r>
                          <a:rPr lang="en-US" i="1">
                            <a:latin typeface="Cambria Math"/>
                          </a:rPr>
                          <m:t>7</m:t>
                        </m:r>
                      </m:e>
                    </m:rad>
                    <m:r>
                      <a:rPr lang="en-US" i="1">
                        <a:latin typeface="Cambria Math"/>
                      </a:rPr>
                      <m:t>, </m:t>
                    </m:r>
                    <m:sSup>
                      <m:sSupPr>
                        <m:ctrlPr>
                          <a:rPr lang="en-US" i="1">
                            <a:latin typeface="Cambria Math"/>
                          </a:rPr>
                        </m:ctrlPr>
                      </m:sSupPr>
                      <m:e>
                        <m:r>
                          <a:rPr lang="en-US" i="1">
                            <a:latin typeface="Cambria Math"/>
                          </a:rPr>
                          <m:t>𝑥</m:t>
                        </m:r>
                      </m:e>
                      <m:sup>
                        <m:r>
                          <a:rPr lang="en-US" i="1">
                            <a:latin typeface="Cambria Math"/>
                          </a:rPr>
                          <m:t>𝑓</m:t>
                        </m:r>
                        <m:r>
                          <a:rPr lang="en-US" i="1">
                            <a:latin typeface="Cambria Math"/>
                          </a:rPr>
                          <m:t>(</m:t>
                        </m:r>
                        <m:r>
                          <a:rPr lang="en-US" i="1">
                            <a:latin typeface="Cambria Math"/>
                          </a:rPr>
                          <m:t>𝑐</m:t>
                        </m:r>
                        <m:r>
                          <a:rPr lang="en-US" i="1">
                            <a:latin typeface="Cambria Math"/>
                          </a:rPr>
                          <m:t>)</m:t>
                        </m:r>
                      </m:sup>
                    </m:sSup>
                    <m:r>
                      <a:rPr lang="en-US" i="1">
                        <a:latin typeface="Cambria Math"/>
                      </a:rPr>
                      <m:t>, </m:t>
                    </m:r>
                    <m:d>
                      <m:dPr>
                        <m:ctrlPr>
                          <a:rPr lang="en-US" i="1">
                            <a:latin typeface="Cambria Math"/>
                          </a:rPr>
                        </m:ctrlPr>
                      </m:dPr>
                      <m:e>
                        <m:sSup>
                          <m:sSupPr>
                            <m:ctrlPr>
                              <a:rPr lang="en-US" i="1">
                                <a:latin typeface="Cambria Math"/>
                              </a:rPr>
                            </m:ctrlPr>
                          </m:sSupPr>
                          <m:e>
                            <m:r>
                              <a:rPr lang="en-US" i="1">
                                <a:latin typeface="Cambria Math"/>
                              </a:rPr>
                              <m:t>𝑥</m:t>
                            </m:r>
                          </m:e>
                          <m:sup>
                            <m:r>
                              <a:rPr lang="en-US" i="1">
                                <a:latin typeface="Cambria Math"/>
                              </a:rPr>
                              <m:t>2</m:t>
                            </m:r>
                          </m:sup>
                        </m:sSup>
                        <m:r>
                          <a:rPr lang="en-US" i="1">
                            <a:latin typeface="Cambria Math"/>
                          </a:rPr>
                          <m:t>−2</m:t>
                        </m:r>
                      </m:e>
                    </m:d>
                    <m:d>
                      <m:dPr>
                        <m:ctrlPr>
                          <a:rPr lang="en-US" i="1">
                            <a:latin typeface="Cambria Math"/>
                          </a:rPr>
                        </m:ctrlPr>
                      </m:dPr>
                      <m:e>
                        <m:r>
                          <a:rPr lang="en-US" i="1">
                            <a:latin typeface="Cambria Math"/>
                          </a:rPr>
                          <m:t>𝑥</m:t>
                        </m:r>
                        <m:r>
                          <a:rPr lang="en-US" i="1">
                            <a:latin typeface="Cambria Math"/>
                          </a:rPr>
                          <m:t>+3</m:t>
                        </m:r>
                      </m:e>
                    </m:d>
                    <m:r>
                      <a:rPr lang="en-US" i="1">
                        <a:latin typeface="Cambria Math"/>
                      </a:rPr>
                      <m:t>,</m:t>
                    </m:r>
                    <m:func>
                      <m:funcPr>
                        <m:ctrlPr>
                          <a:rPr lang="en-US" i="1">
                            <a:latin typeface="Cambria Math"/>
                          </a:rPr>
                        </m:ctrlPr>
                      </m:funcPr>
                      <m:fName>
                        <m:r>
                          <m:rPr>
                            <m:sty m:val="p"/>
                          </m:rPr>
                          <a:rPr lang="en-US">
                            <a:latin typeface="Cambria Math"/>
                          </a:rPr>
                          <m:t>cos</m:t>
                        </m:r>
                      </m:fName>
                      <m:e>
                        <m:d>
                          <m:dPr>
                            <m:ctrlPr>
                              <a:rPr lang="en-US" i="1">
                                <a:latin typeface="Cambria Math"/>
                              </a:rPr>
                            </m:ctrlPr>
                          </m:dPr>
                          <m:e>
                            <m:r>
                              <a:rPr lang="en-US" i="1">
                                <a:latin typeface="Cambria Math"/>
                              </a:rPr>
                              <m:t>𝑥</m:t>
                            </m:r>
                          </m:e>
                        </m:d>
                      </m:e>
                    </m:func>
                    <m:r>
                      <a:rPr lang="en-US" i="1">
                        <a:latin typeface="Cambria Math"/>
                      </a:rPr>
                      <m:t>−</m:t>
                    </m:r>
                    <m:func>
                      <m:funcPr>
                        <m:ctrlPr>
                          <a:rPr lang="en-US" i="1">
                            <a:latin typeface="Cambria Math"/>
                          </a:rPr>
                        </m:ctrlPr>
                      </m:funcPr>
                      <m:fName>
                        <m:r>
                          <m:rPr>
                            <m:sty m:val="p"/>
                          </m:rPr>
                          <a:rPr lang="en-US">
                            <a:latin typeface="Cambria Math"/>
                          </a:rPr>
                          <m:t>sin</m:t>
                        </m:r>
                      </m:fName>
                      <m:e>
                        <m:d>
                          <m:dPr>
                            <m:ctrlPr>
                              <a:rPr lang="en-US" i="1">
                                <a:latin typeface="Cambria Math"/>
                              </a:rPr>
                            </m:ctrlPr>
                          </m:dPr>
                          <m:e>
                            <m:r>
                              <a:rPr lang="en-US" i="1">
                                <a:latin typeface="Cambria Math"/>
                              </a:rPr>
                              <m:t>𝑥</m:t>
                            </m:r>
                          </m:e>
                        </m:d>
                      </m:e>
                    </m:func>
                    <m:r>
                      <a:rPr lang="en-US" i="1">
                        <a:latin typeface="Cambria Math"/>
                      </a:rPr>
                      <m:t>, </m:t>
                    </m:r>
                    <m:r>
                      <a:rPr lang="en-US" i="1">
                        <a:latin typeface="Cambria Math"/>
                      </a:rPr>
                      <m:t>𝑓</m:t>
                    </m:r>
                    <m:r>
                      <a:rPr lang="en-US" i="1">
                        <a:latin typeface="Cambria Math"/>
                      </a:rPr>
                      <m:t>(</m:t>
                    </m:r>
                    <m:r>
                      <a:rPr lang="en-US" i="1">
                        <a:latin typeface="Cambria Math"/>
                      </a:rPr>
                      <m:t>𝑥</m:t>
                    </m:r>
                    <m:r>
                      <a:rPr lang="en-US" i="1">
                        <a:latin typeface="Cambria Math"/>
                      </a:rPr>
                      <m:t>)</m:t>
                    </m:r>
                    <m:rad>
                      <m:radPr>
                        <m:degHide m:val="on"/>
                        <m:ctrlPr>
                          <a:rPr lang="en-US" i="1">
                            <a:latin typeface="Cambria Math"/>
                          </a:rPr>
                        </m:ctrlPr>
                      </m:radPr>
                      <m:deg/>
                      <m:e>
                        <m:r>
                          <a:rPr lang="en-US" i="1">
                            <a:latin typeface="Cambria Math"/>
                          </a:rPr>
                          <m:t>𝑥</m:t>
                        </m:r>
                      </m:e>
                    </m:rad>
                  </m:oMath>
                </a14:m>
                <a:r>
                  <a:rPr lang="en-US" dirty="0"/>
                  <a:t> ,</a:t>
                </a:r>
              </a:p>
              <a:p>
                <a:r>
                  <a:rPr lang="en-US" dirty="0"/>
                  <a:t> </a:t>
                </a:r>
                <a14:m>
                  <m:oMath xmlns:m="http://schemas.openxmlformats.org/officeDocument/2006/math">
                    <m:f>
                      <m:fPr>
                        <m:ctrlPr>
                          <a:rPr lang="en-US" i="1">
                            <a:latin typeface="Cambria Math"/>
                          </a:rPr>
                        </m:ctrlPr>
                      </m:fPr>
                      <m:num>
                        <m:r>
                          <a:rPr lang="en-US" i="1">
                            <a:latin typeface="Cambria Math"/>
                          </a:rPr>
                          <m:t>1</m:t>
                        </m:r>
                      </m:num>
                      <m:den>
                        <m:r>
                          <a:rPr lang="en-US" i="1">
                            <a:latin typeface="Cambria Math"/>
                          </a:rPr>
                          <m:t>𝑥</m:t>
                        </m:r>
                      </m:den>
                    </m:f>
                    <m:r>
                      <a:rPr lang="en-US" i="1">
                        <a:latin typeface="Cambria Math"/>
                      </a:rPr>
                      <m:t>, </m:t>
                    </m:r>
                    <m:f>
                      <m:fPr>
                        <m:ctrlPr>
                          <a:rPr lang="en-US" i="1">
                            <a:latin typeface="Cambria Math"/>
                          </a:rPr>
                        </m:ctrlPr>
                      </m:fPr>
                      <m:num>
                        <m:r>
                          <a:rPr lang="en-US" i="1">
                            <a:latin typeface="Cambria Math"/>
                          </a:rPr>
                          <m:t>𝑠𝑖𝑛𝑥</m:t>
                        </m:r>
                      </m:num>
                      <m:den>
                        <m:r>
                          <a:rPr lang="en-US" i="1">
                            <a:latin typeface="Cambria Math"/>
                          </a:rPr>
                          <m:t>𝑥</m:t>
                        </m:r>
                      </m:den>
                    </m:f>
                    <m:r>
                      <a:rPr lang="en-US" i="1">
                        <a:latin typeface="Cambria Math"/>
                      </a:rPr>
                      <m:t>, </m:t>
                    </m:r>
                    <m:f>
                      <m:fPr>
                        <m:ctrlPr>
                          <a:rPr lang="en-US" i="1">
                            <a:latin typeface="Cambria Math"/>
                          </a:rPr>
                        </m:ctrlPr>
                      </m:fPr>
                      <m:num>
                        <m:r>
                          <a:rPr lang="en-US" i="1">
                            <a:latin typeface="Cambria Math"/>
                          </a:rPr>
                          <m:t>𝑘</m:t>
                        </m:r>
                      </m:num>
                      <m:den>
                        <m:r>
                          <a:rPr lang="en-US" i="1">
                            <a:latin typeface="Cambria Math"/>
                          </a:rPr>
                          <m:t>𝑓</m:t>
                        </m:r>
                        <m:r>
                          <a:rPr lang="en-US" i="1">
                            <a:latin typeface="Cambria Math"/>
                          </a:rPr>
                          <m:t>(</m:t>
                        </m:r>
                        <m:r>
                          <a:rPr lang="en-US" i="1">
                            <a:latin typeface="Cambria Math"/>
                          </a:rPr>
                          <m:t>𝑥</m:t>
                        </m:r>
                        <m:r>
                          <a:rPr lang="en-US" i="1">
                            <a:latin typeface="Cambria Math"/>
                          </a:rPr>
                          <m:t>)</m:t>
                        </m:r>
                      </m:den>
                    </m:f>
                    <m:r>
                      <a:rPr lang="en-US" i="1">
                        <a:latin typeface="Cambria Math"/>
                      </a:rPr>
                      <m:t>, </m:t>
                    </m:r>
                    <m:f>
                      <m:fPr>
                        <m:ctrlPr>
                          <a:rPr lang="en-US" i="1">
                            <a:latin typeface="Cambria Math"/>
                          </a:rPr>
                        </m:ctrlPr>
                      </m:fPr>
                      <m:num>
                        <m:r>
                          <a:rPr lang="en-US" i="1">
                            <a:latin typeface="Cambria Math"/>
                          </a:rPr>
                          <m:t>𝑓</m:t>
                        </m:r>
                        <m:r>
                          <a:rPr lang="en-US" i="1">
                            <a:latin typeface="Cambria Math"/>
                          </a:rPr>
                          <m:t>(</m:t>
                        </m:r>
                        <m:r>
                          <a:rPr lang="en-US" i="1">
                            <a:latin typeface="Cambria Math"/>
                          </a:rPr>
                          <m:t>𝑥</m:t>
                        </m:r>
                        <m:r>
                          <a:rPr lang="en-US" i="1">
                            <a:latin typeface="Cambria Math"/>
                          </a:rPr>
                          <m:t>)</m:t>
                        </m:r>
                      </m:num>
                      <m:den>
                        <m:r>
                          <a:rPr lang="en-US" i="1">
                            <a:latin typeface="Cambria Math"/>
                          </a:rPr>
                          <m:t>𝑘</m:t>
                        </m:r>
                      </m:den>
                    </m:f>
                    <m:r>
                      <a:rPr lang="en-US" i="1">
                        <a:latin typeface="Cambria Math"/>
                      </a:rPr>
                      <m:t>, </m:t>
                    </m:r>
                    <m:f>
                      <m:fPr>
                        <m:ctrlPr>
                          <a:rPr lang="en-US" i="1">
                            <a:latin typeface="Cambria Math"/>
                          </a:rPr>
                        </m:ctrlPr>
                      </m:fPr>
                      <m:num>
                        <m:r>
                          <a:rPr lang="en-US" i="1">
                            <a:latin typeface="Cambria Math"/>
                          </a:rPr>
                          <m:t>𝑓</m:t>
                        </m:r>
                        <m:r>
                          <a:rPr lang="en-US" i="1">
                            <a:latin typeface="Cambria Math"/>
                          </a:rPr>
                          <m:t>(</m:t>
                        </m:r>
                        <m:r>
                          <a:rPr lang="en-US" i="1">
                            <a:latin typeface="Cambria Math"/>
                          </a:rPr>
                          <m:t>𝑥</m:t>
                        </m:r>
                        <m:r>
                          <a:rPr lang="en-US" i="1">
                            <a:latin typeface="Cambria Math"/>
                          </a:rPr>
                          <m:t>)</m:t>
                        </m:r>
                      </m:num>
                      <m:den>
                        <m:sSup>
                          <m:sSupPr>
                            <m:ctrlPr>
                              <a:rPr lang="en-US" i="1">
                                <a:latin typeface="Cambria Math"/>
                              </a:rPr>
                            </m:ctrlPr>
                          </m:sSupPr>
                          <m:e>
                            <m:r>
                              <a:rPr lang="en-US" i="1">
                                <a:latin typeface="Cambria Math"/>
                              </a:rPr>
                              <m:t>𝑥</m:t>
                            </m:r>
                          </m:e>
                          <m:sup>
                            <m:r>
                              <a:rPr lang="en-US" i="1">
                                <a:latin typeface="Cambria Math"/>
                              </a:rPr>
                              <m:t>𝑛</m:t>
                            </m:r>
                          </m:sup>
                        </m:sSup>
                      </m:den>
                    </m:f>
                  </m:oMath>
                </a14:m>
                <a:r>
                  <a:rPr lang="en-US" dirty="0"/>
                  <a:t> , </a:t>
                </a:r>
              </a:p>
              <a:p>
                <a:r>
                  <a:rPr lang="en-US" dirty="0"/>
                  <a:t>Higher order derivatives &amp; notation: y’, y’’, y’’’, y</a:t>
                </a:r>
                <a:r>
                  <a:rPr lang="en-US" baseline="30000" dirty="0"/>
                  <a:t>(4)</a:t>
                </a:r>
                <a:r>
                  <a:rPr lang="en-US" dirty="0"/>
                  <a:t>, … y</a:t>
                </a:r>
                <a:r>
                  <a:rPr lang="en-US" baseline="30000" dirty="0"/>
                  <a:t>(n)</a:t>
                </a:r>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037" t="-2426"/>
                </a:stretch>
              </a:blipFill>
            </p:spPr>
            <p:txBody>
              <a:bodyPr/>
              <a:lstStyle/>
              <a:p>
                <a:r>
                  <a:rPr lang="en-US">
                    <a:noFill/>
                  </a:rPr>
                  <a:t> </a:t>
                </a:r>
              </a:p>
            </p:txBody>
          </p:sp>
        </mc:Fallback>
      </mc:AlternateContent>
    </p:spTree>
    <p:extLst>
      <p:ext uri="{BB962C8B-B14F-4D97-AF65-F5344CB8AC3E}">
        <p14:creationId xmlns:p14="http://schemas.microsoft.com/office/powerpoint/2010/main" val="28353006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Velocity and Rate of Change</a:t>
            </a:r>
            <a:r>
              <a:rPr lang="en-US" dirty="0"/>
              <a:t> [Unit 3.4]</a:t>
            </a:r>
          </a:p>
        </p:txBody>
      </p:sp>
      <p:sp>
        <p:nvSpPr>
          <p:cNvPr id="3" name="Content Placeholder 2"/>
          <p:cNvSpPr>
            <a:spLocks noGrp="1"/>
          </p:cNvSpPr>
          <p:nvPr>
            <p:ph idx="1"/>
          </p:nvPr>
        </p:nvSpPr>
        <p:spPr/>
        <p:txBody>
          <a:bodyPr/>
          <a:lstStyle/>
          <a:p>
            <a:r>
              <a:rPr lang="en-US" dirty="0"/>
              <a:t>Objective: The student will understand the fundament relationships between position, velocity, speed, acceleration, and jerk.</a:t>
            </a:r>
          </a:p>
          <a:p>
            <a:r>
              <a:rPr lang="en-US" dirty="0"/>
              <a:t>Key ideas: P127–Instantaneous rate of change, P129–definition of speed, “Sensitivity” to change.</a:t>
            </a:r>
          </a:p>
        </p:txBody>
      </p:sp>
    </p:spTree>
    <p:extLst>
      <p:ext uri="{BB962C8B-B14F-4D97-AF65-F5344CB8AC3E}">
        <p14:creationId xmlns:p14="http://schemas.microsoft.com/office/powerpoint/2010/main" val="33826283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Derivatives of Trig Functions </a:t>
            </a:r>
            <a:r>
              <a:rPr lang="en-US" dirty="0"/>
              <a:t>[Unit 3.5]</a:t>
            </a:r>
          </a:p>
        </p:txBody>
      </p:sp>
      <p:sp>
        <p:nvSpPr>
          <p:cNvPr id="3" name="Content Placeholder 2"/>
          <p:cNvSpPr>
            <a:spLocks noGrp="1"/>
          </p:cNvSpPr>
          <p:nvPr>
            <p:ph idx="1"/>
          </p:nvPr>
        </p:nvSpPr>
        <p:spPr/>
        <p:txBody>
          <a:bodyPr/>
          <a:lstStyle/>
          <a:p>
            <a:r>
              <a:rPr lang="en-US" dirty="0"/>
              <a:t>Objective: The student will master derivatives of basic trigonometric functions.</a:t>
            </a:r>
          </a:p>
          <a:p>
            <a:r>
              <a:rPr lang="en-US" dirty="0"/>
              <a:t>Key ideas: Understanding of the </a:t>
            </a:r>
            <a:r>
              <a:rPr lang="en-US" b="1" dirty="0"/>
              <a:t>patterns</a:t>
            </a:r>
            <a:r>
              <a:rPr lang="en-US" dirty="0"/>
              <a:t> relating the derivatives of the trig functions.</a:t>
            </a:r>
          </a:p>
          <a:p>
            <a:pPr marL="0" indent="0">
              <a:buNone/>
            </a:pPr>
            <a:endParaRPr lang="en-US" dirty="0"/>
          </a:p>
        </p:txBody>
      </p:sp>
    </p:spTree>
    <p:extLst>
      <p:ext uri="{BB962C8B-B14F-4D97-AF65-F5344CB8AC3E}">
        <p14:creationId xmlns:p14="http://schemas.microsoft.com/office/powerpoint/2010/main" val="712977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Derivatives of a Composite Function </a:t>
            </a:r>
            <a:r>
              <a:rPr lang="en-US" dirty="0"/>
              <a:t>[Unit 3.6]</a:t>
            </a:r>
          </a:p>
        </p:txBody>
      </p:sp>
      <p:sp>
        <p:nvSpPr>
          <p:cNvPr id="3" name="Content Placeholder 2"/>
          <p:cNvSpPr>
            <a:spLocks noGrp="1"/>
          </p:cNvSpPr>
          <p:nvPr>
            <p:ph idx="1"/>
          </p:nvPr>
        </p:nvSpPr>
        <p:spPr/>
        <p:txBody>
          <a:bodyPr/>
          <a:lstStyle/>
          <a:p>
            <a:r>
              <a:rPr lang="en-US" dirty="0"/>
              <a:t>Objective: The student will master derivatives of composite functions through the application of the chain rule.</a:t>
            </a:r>
          </a:p>
          <a:p>
            <a:r>
              <a:rPr lang="en-US" dirty="0"/>
              <a:t>Key ideas: “Bar in sun” heat expansion example, P149–Chain rule; P151–Parametric application; Multiplication of related rates.</a:t>
            </a:r>
          </a:p>
        </p:txBody>
      </p:sp>
    </p:spTree>
    <p:extLst>
      <p:ext uri="{BB962C8B-B14F-4D97-AF65-F5344CB8AC3E}">
        <p14:creationId xmlns:p14="http://schemas.microsoft.com/office/powerpoint/2010/main" val="10564641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Implicit differentiation </a:t>
            </a:r>
            <a:r>
              <a:rPr lang="en-US" dirty="0"/>
              <a:t>[Unit 3.7]</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Objective: The student will master derivatives of implicitly defined functions through the application of the chain rule.</a:t>
                </a:r>
              </a:p>
              <a:p>
                <a:r>
                  <a:rPr lang="en-US" dirty="0"/>
                  <a:t>Key ideas: P159–Implicit differentiation </a:t>
                </a:r>
                <a:r>
                  <a:rPr lang="en-US" dirty="0" smtClean="0"/>
                  <a:t>process. </a:t>
                </a:r>
              </a:p>
              <a:p>
                <a14:m>
                  <m:oMath xmlns:m="http://schemas.openxmlformats.org/officeDocument/2006/math">
                    <m:f>
                      <m:fPr>
                        <m:ctrlPr>
                          <a:rPr lang="en-US" i="1">
                            <a:latin typeface="Cambria Math"/>
                          </a:rPr>
                        </m:ctrlPr>
                      </m:fPr>
                      <m:num>
                        <m:r>
                          <a:rPr lang="en-US" i="1">
                            <a:latin typeface="Cambria Math"/>
                          </a:rPr>
                          <m:t>𝑑</m:t>
                        </m:r>
                      </m:num>
                      <m:den>
                        <m:r>
                          <a:rPr lang="en-US" i="1">
                            <a:latin typeface="Cambria Math"/>
                          </a:rPr>
                          <m:t>𝑑𝑦</m:t>
                        </m:r>
                      </m:den>
                    </m:f>
                    <m:sSup>
                      <m:sSupPr>
                        <m:ctrlPr>
                          <a:rPr lang="en-US" i="1">
                            <a:latin typeface="Cambria Math"/>
                          </a:rPr>
                        </m:ctrlPr>
                      </m:sSupPr>
                      <m:e>
                        <m:r>
                          <a:rPr lang="en-US" i="1">
                            <a:latin typeface="Cambria Math"/>
                          </a:rPr>
                          <m:t>𝑦</m:t>
                        </m:r>
                      </m:e>
                      <m:sup>
                        <m:r>
                          <a:rPr lang="en-US" i="1">
                            <a:latin typeface="Cambria Math"/>
                          </a:rPr>
                          <m:t>2</m:t>
                        </m:r>
                      </m:sup>
                    </m:sSup>
                    <m:r>
                      <a:rPr lang="en-US" i="1">
                        <a:latin typeface="Cambria Math"/>
                      </a:rPr>
                      <m:t> </m:t>
                    </m:r>
                    <m:r>
                      <a:rPr lang="en-US" i="1">
                        <a:latin typeface="Cambria Math"/>
                      </a:rPr>
                      <m:t>𝑣𝑠</m:t>
                    </m:r>
                    <m:r>
                      <a:rPr lang="en-US" i="1">
                        <a:latin typeface="Cambria Math"/>
                      </a:rPr>
                      <m:t>. </m:t>
                    </m:r>
                    <m:f>
                      <m:fPr>
                        <m:ctrlPr>
                          <a:rPr lang="en-US" i="1">
                            <a:latin typeface="Cambria Math"/>
                          </a:rPr>
                        </m:ctrlPr>
                      </m:fPr>
                      <m:num>
                        <m:r>
                          <a:rPr lang="en-US" i="1">
                            <a:latin typeface="Cambria Math"/>
                          </a:rPr>
                          <m:t>𝑑</m:t>
                        </m:r>
                      </m:num>
                      <m:den>
                        <m:r>
                          <a:rPr lang="en-US" i="1">
                            <a:latin typeface="Cambria Math"/>
                          </a:rPr>
                          <m:t>𝑑𝑥</m:t>
                        </m:r>
                      </m:den>
                    </m:f>
                    <m:sSup>
                      <m:sSupPr>
                        <m:ctrlPr>
                          <a:rPr lang="en-US" i="1">
                            <a:latin typeface="Cambria Math"/>
                          </a:rPr>
                        </m:ctrlPr>
                      </m:sSupPr>
                      <m:e>
                        <m:r>
                          <a:rPr lang="en-US" i="1">
                            <a:latin typeface="Cambria Math"/>
                          </a:rPr>
                          <m:t>𝑦</m:t>
                        </m:r>
                      </m:e>
                      <m:sup>
                        <m:r>
                          <a:rPr lang="en-US" i="1">
                            <a:latin typeface="Cambria Math"/>
                          </a:rPr>
                          <m:t>2</m:t>
                        </m:r>
                      </m:sup>
                    </m:sSup>
                  </m:oMath>
                </a14:m>
                <a:r>
                  <a:rPr lang="en-US" dirty="0"/>
                  <a:t> </a:t>
                </a:r>
                <a:r>
                  <a:rPr lang="en-US" dirty="0">
                    <a:sym typeface="Symbol"/>
                  </a:rPr>
                  <a:t></a:t>
                </a:r>
                <a:r>
                  <a:rPr lang="en-US" dirty="0"/>
                  <a:t> variables different </a:t>
                </a:r>
                <a:r>
                  <a:rPr lang="en-US" dirty="0">
                    <a:sym typeface="Symbol"/>
                  </a:rPr>
                  <a:t></a:t>
                </a:r>
                <a:r>
                  <a:rPr lang="en-US" dirty="0"/>
                  <a:t> y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r="-889"/>
                </a:stretch>
              </a:blipFill>
            </p:spPr>
            <p:txBody>
              <a:bodyPr/>
              <a:lstStyle/>
              <a:p>
                <a:r>
                  <a:rPr lang="en-US">
                    <a:noFill/>
                  </a:rPr>
                  <a:t> </a:t>
                </a:r>
              </a:p>
            </p:txBody>
          </p:sp>
        </mc:Fallback>
      </mc:AlternateContent>
    </p:spTree>
    <p:extLst>
      <p:ext uri="{BB962C8B-B14F-4D97-AF65-F5344CB8AC3E}">
        <p14:creationId xmlns:p14="http://schemas.microsoft.com/office/powerpoint/2010/main" val="22351667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Derivatives of Inverse Functions </a:t>
            </a:r>
            <a:r>
              <a:rPr lang="en-US" b="1" dirty="0" smtClean="0"/>
              <a:t/>
            </a:r>
            <a:br>
              <a:rPr lang="en-US" b="1" dirty="0" smtClean="0"/>
            </a:br>
            <a:r>
              <a:rPr lang="en-US" dirty="0" smtClean="0"/>
              <a:t>[</a:t>
            </a:r>
            <a:r>
              <a:rPr lang="en-US" dirty="0"/>
              <a:t>Unit 3.8]</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Objective: The student will master the process of solving for the derivative of the inverse of a polynomial function, and taking the derivative of inverse trig functions.</a:t>
                </a:r>
              </a:p>
              <a:p>
                <a:r>
                  <a:rPr lang="en-US" dirty="0"/>
                  <a:t>Key ideas: </a:t>
                </a:r>
                <a14:m>
                  <m:oMath xmlns:m="http://schemas.openxmlformats.org/officeDocument/2006/math">
                    <m:d>
                      <m:dPr>
                        <m:ctrlPr>
                          <a:rPr lang="en-US" i="1">
                            <a:latin typeface="Cambria Math"/>
                          </a:rPr>
                        </m:ctrlPr>
                      </m:dPr>
                      <m:e>
                        <m:r>
                          <a:rPr lang="en-US" i="1">
                            <a:latin typeface="Cambria Math"/>
                          </a:rPr>
                          <m:t>𝑎</m:t>
                        </m:r>
                        <m:r>
                          <a:rPr lang="en-US" i="1">
                            <a:latin typeface="Cambria Math"/>
                          </a:rPr>
                          <m:t>,</m:t>
                        </m:r>
                        <m:r>
                          <a:rPr lang="en-US" i="1">
                            <a:latin typeface="Cambria Math"/>
                          </a:rPr>
                          <m:t>𝑏</m:t>
                        </m:r>
                      </m:e>
                    </m:d>
                    <m:r>
                      <a:rPr lang="en-US" i="1">
                        <a:latin typeface="Cambria Math"/>
                      </a:rPr>
                      <m:t>∈</m:t>
                    </m:r>
                    <m:r>
                      <a:rPr lang="en-US" i="1">
                        <a:latin typeface="Cambria Math"/>
                      </a:rPr>
                      <m:t>𝑓</m:t>
                    </m:r>
                    <m:d>
                      <m:dPr>
                        <m:ctrlPr>
                          <a:rPr lang="en-US" i="1">
                            <a:latin typeface="Cambria Math"/>
                          </a:rPr>
                        </m:ctrlPr>
                      </m:dPr>
                      <m:e>
                        <m:r>
                          <a:rPr lang="en-US" i="1">
                            <a:latin typeface="Cambria Math"/>
                          </a:rPr>
                          <m:t>𝑥</m:t>
                        </m:r>
                      </m:e>
                    </m:d>
                    <m:r>
                      <a:rPr lang="en-US" i="1">
                        <a:latin typeface="Cambria Math"/>
                      </a:rPr>
                      <m:t>↔</m:t>
                    </m:r>
                    <m:d>
                      <m:dPr>
                        <m:ctrlPr>
                          <a:rPr lang="en-US" i="1">
                            <a:latin typeface="Cambria Math"/>
                          </a:rPr>
                        </m:ctrlPr>
                      </m:dPr>
                      <m:e>
                        <m:r>
                          <a:rPr lang="en-US" i="1">
                            <a:latin typeface="Cambria Math"/>
                          </a:rPr>
                          <m:t>𝑏</m:t>
                        </m:r>
                        <m:r>
                          <a:rPr lang="en-US" i="1">
                            <a:latin typeface="Cambria Math"/>
                          </a:rPr>
                          <m:t>,</m:t>
                        </m:r>
                        <m:r>
                          <a:rPr lang="en-US" i="1">
                            <a:latin typeface="Cambria Math"/>
                          </a:rPr>
                          <m:t>𝑎</m:t>
                        </m:r>
                      </m:e>
                    </m:d>
                    <m:r>
                      <a:rPr lang="en-US" i="1">
                        <a:latin typeface="Cambria Math"/>
                      </a:rPr>
                      <m:t>∈</m:t>
                    </m:r>
                    <m:sSup>
                      <m:sSupPr>
                        <m:ctrlPr>
                          <a:rPr lang="en-US" i="1">
                            <a:latin typeface="Cambria Math"/>
                          </a:rPr>
                        </m:ctrlPr>
                      </m:sSupPr>
                      <m:e>
                        <m:r>
                          <a:rPr lang="en-US" i="1">
                            <a:latin typeface="Cambria Math"/>
                          </a:rPr>
                          <m:t>𝑓</m:t>
                        </m:r>
                      </m:e>
                      <m:sup>
                        <m:r>
                          <a:rPr lang="en-US" i="1">
                            <a:latin typeface="Cambria Math"/>
                          </a:rPr>
                          <m:t>−1</m:t>
                        </m:r>
                      </m:sup>
                    </m:sSup>
                    <m:d>
                      <m:dPr>
                        <m:ctrlPr>
                          <a:rPr lang="en-US" i="1">
                            <a:latin typeface="Cambria Math"/>
                          </a:rPr>
                        </m:ctrlPr>
                      </m:dPr>
                      <m:e>
                        <m:r>
                          <a:rPr lang="en-US" i="1">
                            <a:latin typeface="Cambria Math"/>
                          </a:rPr>
                          <m:t>𝑥</m:t>
                        </m:r>
                      </m:e>
                    </m:d>
                  </m:oMath>
                </a14:m>
                <a:r>
                  <a:rPr lang="en-US" dirty="0"/>
                  <a:t>; </a:t>
                </a:r>
                <a14:m>
                  <m:oMath xmlns:m="http://schemas.openxmlformats.org/officeDocument/2006/math">
                    <m:r>
                      <a:rPr lang="en-US" i="1">
                        <a:latin typeface="Cambria Math"/>
                      </a:rPr>
                      <m:t>𝑓</m:t>
                    </m:r>
                    <m:d>
                      <m:dPr>
                        <m:ctrlPr>
                          <a:rPr lang="en-US" i="1">
                            <a:latin typeface="Cambria Math"/>
                          </a:rPr>
                        </m:ctrlPr>
                      </m:dPr>
                      <m:e>
                        <m:r>
                          <a:rPr lang="en-US" i="1">
                            <a:latin typeface="Cambria Math"/>
                          </a:rPr>
                          <m:t>𝑔</m:t>
                        </m:r>
                        <m:d>
                          <m:dPr>
                            <m:ctrlPr>
                              <a:rPr lang="en-US" i="1">
                                <a:latin typeface="Cambria Math"/>
                              </a:rPr>
                            </m:ctrlPr>
                          </m:dPr>
                          <m:e>
                            <m:r>
                              <a:rPr lang="en-US" i="1">
                                <a:latin typeface="Cambria Math"/>
                              </a:rPr>
                              <m:t>𝑥</m:t>
                            </m:r>
                          </m:e>
                        </m:d>
                      </m:e>
                    </m:d>
                    <m:r>
                      <a:rPr lang="en-US" i="1">
                        <a:latin typeface="Cambria Math"/>
                      </a:rPr>
                      <m:t>=</m:t>
                    </m:r>
                    <m:r>
                      <a:rPr lang="en-US" i="1">
                        <a:latin typeface="Cambria Math"/>
                      </a:rPr>
                      <m:t>𝑥</m:t>
                    </m:r>
                    <m:r>
                      <a:rPr lang="en-US" b="0" i="0" smtClean="0">
                        <a:latin typeface="Cambria Math"/>
                      </a:rPr>
                      <m:t>.</m:t>
                    </m:r>
                  </m:oMath>
                </a14:m>
                <a:r>
                  <a:rPr lang="en-US" dirty="0"/>
                  <a:t> </a:t>
                </a:r>
                <a:endParaRPr lang="en-US" dirty="0" smtClean="0"/>
              </a:p>
              <a:p>
                <a:r>
                  <a:rPr lang="en-US" dirty="0" smtClean="0"/>
                  <a:t>Understanding </a:t>
                </a:r>
                <a:r>
                  <a:rPr lang="en-US" dirty="0"/>
                  <a:t>of the patterns relating the derivatives of the inverse trig functions.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r="-2148"/>
                </a:stretch>
              </a:blipFill>
            </p:spPr>
            <p:txBody>
              <a:bodyPr/>
              <a:lstStyle/>
              <a:p>
                <a:r>
                  <a:rPr lang="en-US">
                    <a:noFill/>
                  </a:rPr>
                  <a:t> </a:t>
                </a:r>
              </a:p>
            </p:txBody>
          </p:sp>
        </mc:Fallback>
      </mc:AlternateContent>
    </p:spTree>
    <p:extLst>
      <p:ext uri="{BB962C8B-B14F-4D97-AF65-F5344CB8AC3E}">
        <p14:creationId xmlns:p14="http://schemas.microsoft.com/office/powerpoint/2010/main" val="24193518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Derivatives of Exponential and Logarithmic Functions </a:t>
            </a:r>
            <a:r>
              <a:rPr lang="en-US" dirty="0"/>
              <a:t>[Unit 3.9]</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a:t>Objective: The student will master the process of solving for the derivative of exponential and logarithmic functions.</a:t>
                </a:r>
              </a:p>
              <a:p>
                <a:r>
                  <a:rPr lang="en-US" dirty="0"/>
                  <a:t>Key ideas: Derivatives of general </a:t>
                </a:r>
                <a:r>
                  <a:rPr lang="en-US" i="1" dirty="0"/>
                  <a:t>exponential</a:t>
                </a:r>
                <a:r>
                  <a:rPr lang="en-US" dirty="0"/>
                  <a:t> and </a:t>
                </a:r>
                <a:r>
                  <a:rPr lang="en-US" i="1" dirty="0"/>
                  <a:t>logarithmic</a:t>
                </a:r>
                <a:r>
                  <a:rPr lang="en-US" dirty="0"/>
                  <a:t> functions can be used to derive rules for common derivatives of these same functions. The </a:t>
                </a:r>
                <a:r>
                  <a:rPr lang="en-US" i="1" dirty="0"/>
                  <a:t>general exponential rule</a:t>
                </a:r>
                <a:r>
                  <a:rPr lang="en-US" dirty="0"/>
                  <a:t> can be used to solve any exponential derivative. </a:t>
                </a:r>
              </a:p>
              <a:p>
                <a14:m>
                  <m:oMath xmlns:m="http://schemas.openxmlformats.org/officeDocument/2006/math">
                    <m:f>
                      <m:fPr>
                        <m:ctrlPr>
                          <a:rPr lang="en-US" i="1">
                            <a:latin typeface="Cambria Math"/>
                          </a:rPr>
                        </m:ctrlPr>
                      </m:fPr>
                      <m:num>
                        <m:r>
                          <a:rPr lang="en-US" i="1">
                            <a:latin typeface="Cambria Math"/>
                          </a:rPr>
                          <m:t>𝑑</m:t>
                        </m:r>
                      </m:num>
                      <m:den>
                        <m:r>
                          <a:rPr lang="en-US" i="1">
                            <a:latin typeface="Cambria Math"/>
                          </a:rPr>
                          <m:t>𝑑𝑥</m:t>
                        </m:r>
                      </m:den>
                    </m:f>
                    <m:sSup>
                      <m:sSupPr>
                        <m:ctrlPr>
                          <a:rPr lang="en-US" i="1">
                            <a:latin typeface="Cambria Math"/>
                          </a:rPr>
                        </m:ctrlPr>
                      </m:sSupPr>
                      <m:e>
                        <m:r>
                          <a:rPr lang="en-US" i="1">
                            <a:latin typeface="Cambria Math"/>
                          </a:rPr>
                          <m:t>𝑒</m:t>
                        </m:r>
                      </m:e>
                      <m:sup>
                        <m:r>
                          <a:rPr lang="en-US" i="1">
                            <a:latin typeface="Cambria Math"/>
                          </a:rPr>
                          <m:t>𝑢</m:t>
                        </m:r>
                      </m:sup>
                    </m:sSup>
                    <m:r>
                      <a:rPr lang="en-US" i="1">
                        <a:latin typeface="Cambria Math"/>
                      </a:rPr>
                      <m:t>=</m:t>
                    </m:r>
                    <m:sSup>
                      <m:sSupPr>
                        <m:ctrlPr>
                          <a:rPr lang="en-US" i="1">
                            <a:latin typeface="Cambria Math"/>
                          </a:rPr>
                        </m:ctrlPr>
                      </m:sSupPr>
                      <m:e>
                        <m:r>
                          <a:rPr lang="en-US" i="1">
                            <a:latin typeface="Cambria Math"/>
                          </a:rPr>
                          <m:t>𝑒</m:t>
                        </m:r>
                      </m:e>
                      <m:sup>
                        <m:r>
                          <a:rPr lang="en-US" i="1">
                            <a:latin typeface="Cambria Math"/>
                          </a:rPr>
                          <m:t>𝑢</m:t>
                        </m:r>
                      </m:sup>
                    </m:sSup>
                    <m:sSup>
                      <m:sSupPr>
                        <m:ctrlPr>
                          <a:rPr lang="en-US" i="1">
                            <a:latin typeface="Cambria Math"/>
                          </a:rPr>
                        </m:ctrlPr>
                      </m:sSupPr>
                      <m:e>
                        <m:r>
                          <a:rPr lang="en-US" i="1">
                            <a:latin typeface="Cambria Math"/>
                          </a:rPr>
                          <m:t>𝑢</m:t>
                        </m:r>
                      </m:e>
                      <m:sup>
                        <m:r>
                          <a:rPr lang="en-US" i="1">
                            <a:latin typeface="Cambria Math"/>
                          </a:rPr>
                          <m:t>′</m:t>
                        </m:r>
                      </m:sup>
                    </m:sSup>
                  </m:oMath>
                </a14:m>
                <a:r>
                  <a:rPr lang="en-US" dirty="0"/>
                  <a:t>, </a:t>
                </a:r>
                <a14:m>
                  <m:oMath xmlns:m="http://schemas.openxmlformats.org/officeDocument/2006/math">
                    <m:f>
                      <m:fPr>
                        <m:ctrlPr>
                          <a:rPr lang="en-US" i="1">
                            <a:latin typeface="Cambria Math"/>
                          </a:rPr>
                        </m:ctrlPr>
                      </m:fPr>
                      <m:num>
                        <m:r>
                          <a:rPr lang="en-US" i="1">
                            <a:latin typeface="Cambria Math"/>
                          </a:rPr>
                          <m:t>𝑑</m:t>
                        </m:r>
                      </m:num>
                      <m:den>
                        <m:r>
                          <a:rPr lang="en-US" i="1">
                            <a:latin typeface="Cambria Math"/>
                          </a:rPr>
                          <m:t>𝑑𝑥</m:t>
                        </m:r>
                      </m:den>
                    </m:f>
                    <m:r>
                      <m:rPr>
                        <m:sty m:val="p"/>
                      </m:rPr>
                      <a:rPr lang="en-US">
                        <a:latin typeface="Cambria Math"/>
                      </a:rPr>
                      <m:t>ln</m:t>
                    </m:r>
                    <m:r>
                      <a:rPr lang="en-US" i="1">
                        <a:latin typeface="Cambria Math"/>
                      </a:rPr>
                      <m:t>(</m:t>
                    </m:r>
                    <m:r>
                      <a:rPr lang="en-US" i="1">
                        <a:latin typeface="Cambria Math"/>
                      </a:rPr>
                      <m:t>𝑢</m:t>
                    </m:r>
                    <m:r>
                      <a:rPr lang="en-US" i="1">
                        <a:latin typeface="Cambria Math"/>
                      </a:rPr>
                      <m:t>)=</m:t>
                    </m:r>
                    <m:f>
                      <m:fPr>
                        <m:ctrlPr>
                          <a:rPr lang="en-US" i="1">
                            <a:latin typeface="Cambria Math"/>
                          </a:rPr>
                        </m:ctrlPr>
                      </m:fPr>
                      <m:num>
                        <m:sSup>
                          <m:sSupPr>
                            <m:ctrlPr>
                              <a:rPr lang="en-US" i="1">
                                <a:latin typeface="Cambria Math"/>
                              </a:rPr>
                            </m:ctrlPr>
                          </m:sSupPr>
                          <m:e>
                            <m:r>
                              <a:rPr lang="en-US" i="1">
                                <a:latin typeface="Cambria Math"/>
                              </a:rPr>
                              <m:t>𝑢</m:t>
                            </m:r>
                          </m:e>
                          <m:sup>
                            <m:r>
                              <a:rPr lang="en-US" i="1">
                                <a:latin typeface="Cambria Math"/>
                              </a:rPr>
                              <m:t>′</m:t>
                            </m:r>
                          </m:sup>
                        </m:sSup>
                      </m:num>
                      <m:den>
                        <m:r>
                          <a:rPr lang="en-US" i="1">
                            <a:latin typeface="Cambria Math"/>
                          </a:rPr>
                          <m:t>𝑢</m:t>
                        </m:r>
                      </m:den>
                    </m:f>
                  </m:oMath>
                </a14:m>
                <a:r>
                  <a:rPr lang="en-US" dirty="0"/>
                  <a:t>, </a:t>
                </a:r>
                <a14:m>
                  <m:oMath xmlns:m="http://schemas.openxmlformats.org/officeDocument/2006/math">
                    <m:f>
                      <m:fPr>
                        <m:ctrlPr>
                          <a:rPr lang="en-US" i="1">
                            <a:latin typeface="Cambria Math"/>
                          </a:rPr>
                        </m:ctrlPr>
                      </m:fPr>
                      <m:num>
                        <m:r>
                          <a:rPr lang="en-US" i="1">
                            <a:latin typeface="Cambria Math"/>
                          </a:rPr>
                          <m:t>𝑑</m:t>
                        </m:r>
                      </m:num>
                      <m:den>
                        <m:r>
                          <a:rPr lang="en-US" i="1">
                            <a:latin typeface="Cambria Math"/>
                          </a:rPr>
                          <m:t>𝑑𝑥</m:t>
                        </m:r>
                      </m:den>
                    </m:f>
                    <m:sSup>
                      <m:sSupPr>
                        <m:ctrlPr>
                          <a:rPr lang="en-US" i="1">
                            <a:latin typeface="Cambria Math"/>
                          </a:rPr>
                        </m:ctrlPr>
                      </m:sSupPr>
                      <m:e>
                        <m:r>
                          <a:rPr lang="en-US" i="1">
                            <a:latin typeface="Cambria Math"/>
                          </a:rPr>
                          <m:t>𝑢</m:t>
                        </m:r>
                      </m:e>
                      <m:sup>
                        <m:r>
                          <a:rPr lang="en-US" i="1">
                            <a:latin typeface="Cambria Math"/>
                          </a:rPr>
                          <m:t>𝑣</m:t>
                        </m:r>
                      </m:sup>
                    </m:sSup>
                    <m:r>
                      <a:rPr lang="en-US" i="1">
                        <a:latin typeface="Cambria Math"/>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2695" r="-1556"/>
                </a:stretch>
              </a:blipFill>
            </p:spPr>
            <p:txBody>
              <a:bodyPr/>
              <a:lstStyle/>
              <a:p>
                <a:r>
                  <a:rPr lang="en-US">
                    <a:noFill/>
                  </a:rPr>
                  <a:t> </a:t>
                </a:r>
              </a:p>
            </p:txBody>
          </p:sp>
        </mc:Fallback>
      </mc:AlternateContent>
    </p:spTree>
    <p:extLst>
      <p:ext uri="{BB962C8B-B14F-4D97-AF65-F5344CB8AC3E}">
        <p14:creationId xmlns:p14="http://schemas.microsoft.com/office/powerpoint/2010/main" val="2583792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Extreme Values of functions</a:t>
            </a:r>
            <a:r>
              <a:rPr lang="en-US" dirty="0"/>
              <a:t> [Unit 4.1]</a:t>
            </a:r>
          </a:p>
        </p:txBody>
      </p:sp>
      <p:sp>
        <p:nvSpPr>
          <p:cNvPr id="3" name="Content Placeholder 2"/>
          <p:cNvSpPr>
            <a:spLocks noGrp="1"/>
          </p:cNvSpPr>
          <p:nvPr>
            <p:ph idx="1"/>
          </p:nvPr>
        </p:nvSpPr>
        <p:spPr/>
        <p:txBody>
          <a:bodyPr/>
          <a:lstStyle/>
          <a:p>
            <a:r>
              <a:rPr lang="en-US" dirty="0"/>
              <a:t>Objective: The student will be able to draw conclusions from derivatives about the extreme values of functions and the general shape of the function’s graph.</a:t>
            </a:r>
          </a:p>
          <a:p>
            <a:r>
              <a:rPr lang="en-US" dirty="0"/>
              <a:t>Key ideas: P187–Absolute extreme values; P188–EVT; P189–Local extreme values; P190–</a:t>
            </a:r>
            <a:r>
              <a:rPr lang="en-US" i="1" dirty="0"/>
              <a:t>Critical points</a:t>
            </a:r>
            <a:r>
              <a:rPr lang="en-US" dirty="0"/>
              <a:t>; </a:t>
            </a:r>
            <a:r>
              <a:rPr lang="en-US" i="1" dirty="0" err="1"/>
              <a:t>Canditate</a:t>
            </a:r>
            <a:r>
              <a:rPr lang="en-US" i="1" dirty="0"/>
              <a:t> Test</a:t>
            </a:r>
            <a:r>
              <a:rPr lang="en-US" dirty="0"/>
              <a:t> for Abs Max/Min.</a:t>
            </a:r>
          </a:p>
        </p:txBody>
      </p:sp>
    </p:spTree>
    <p:extLst>
      <p:ext uri="{BB962C8B-B14F-4D97-AF65-F5344CB8AC3E}">
        <p14:creationId xmlns:p14="http://schemas.microsoft.com/office/powerpoint/2010/main" val="27920254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Mean Value Theorem</a:t>
            </a:r>
            <a:r>
              <a:rPr lang="en-US" dirty="0"/>
              <a:t> [Unit 4.2]</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a:t>Objective: The student will connect the average rate of change of a function over an interval with the instantaneous </a:t>
                </a:r>
                <a:r>
                  <a:rPr lang="en-US" dirty="0" smtClean="0"/>
                  <a:t>rate </a:t>
                </a:r>
                <a:r>
                  <a:rPr lang="en-US" dirty="0"/>
                  <a:t>of change of the function at a point within the interval.</a:t>
                </a:r>
              </a:p>
              <a:p>
                <a:r>
                  <a:rPr lang="en-US" dirty="0"/>
                  <a:t>Key ideas: P196–MVT, </a:t>
                </a:r>
                <a:r>
                  <a:rPr lang="en-US" dirty="0" err="1"/>
                  <a:t>Rolle’s</a:t>
                </a:r>
                <a:r>
                  <a:rPr lang="en-US" dirty="0"/>
                  <a:t> theorem; Increasing and decreasing functions and f’(x); f’(x)=0; Functions with the same derivative differ by a “C”; Implication of: (b–a) f ‘(c) = f(b) – f(a); Definition of an antiderivative: </a:t>
                </a:r>
                <a14:m>
                  <m:oMath xmlns:m="http://schemas.openxmlformats.org/officeDocument/2006/math">
                    <m:nary>
                      <m:naryPr>
                        <m:limLoc m:val="undOvr"/>
                        <m:subHide m:val="on"/>
                        <m:supHide m:val="on"/>
                        <m:ctrlPr>
                          <a:rPr lang="en-US" i="1">
                            <a:latin typeface="Cambria Math"/>
                          </a:rPr>
                        </m:ctrlPr>
                      </m:naryPr>
                      <m:sub/>
                      <m:sup/>
                      <m:e>
                        <m:sSup>
                          <m:sSupPr>
                            <m:ctrlPr>
                              <a:rPr lang="en-US" i="1">
                                <a:latin typeface="Cambria Math"/>
                              </a:rPr>
                            </m:ctrlPr>
                          </m:sSupPr>
                          <m:e>
                            <m:r>
                              <a:rPr lang="en-US" i="1">
                                <a:latin typeface="Cambria Math"/>
                              </a:rPr>
                              <m:t>𝑓</m:t>
                            </m:r>
                          </m:e>
                          <m:sup>
                            <m:r>
                              <a:rPr lang="en-US" i="1">
                                <a:latin typeface="Cambria Math"/>
                              </a:rPr>
                              <m:t>′′</m:t>
                            </m:r>
                          </m:sup>
                        </m:sSup>
                        <m:d>
                          <m:dPr>
                            <m:ctrlPr>
                              <a:rPr lang="en-US" i="1">
                                <a:latin typeface="Cambria Math"/>
                              </a:rPr>
                            </m:ctrlPr>
                          </m:dPr>
                          <m:e>
                            <m:r>
                              <a:rPr lang="en-US" i="1">
                                <a:latin typeface="Cambria Math"/>
                              </a:rPr>
                              <m:t>𝑥</m:t>
                            </m:r>
                          </m:e>
                        </m:d>
                        <m:r>
                          <a:rPr lang="en-US" i="1">
                            <a:latin typeface="Cambria Math"/>
                          </a:rPr>
                          <m:t>𝑑𝑥</m:t>
                        </m:r>
                        <m:r>
                          <a:rPr lang="en-US" i="1">
                            <a:latin typeface="Cambria Math"/>
                          </a:rPr>
                          <m:t>=</m:t>
                        </m:r>
                        <m:sSup>
                          <m:sSupPr>
                            <m:ctrlPr>
                              <a:rPr lang="en-US" i="1">
                                <a:latin typeface="Cambria Math"/>
                              </a:rPr>
                            </m:ctrlPr>
                          </m:sSupPr>
                          <m:e>
                            <m:r>
                              <a:rPr lang="en-US" i="1">
                                <a:latin typeface="Cambria Math"/>
                              </a:rPr>
                              <m:t>𝑓</m:t>
                            </m:r>
                          </m:e>
                          <m:sup>
                            <m:r>
                              <a:rPr lang="en-US" i="1">
                                <a:latin typeface="Cambria Math"/>
                              </a:rPr>
                              <m:t>′</m:t>
                            </m:r>
                          </m:sup>
                        </m:sSup>
                        <m:d>
                          <m:dPr>
                            <m:ctrlPr>
                              <a:rPr lang="en-US" i="1">
                                <a:latin typeface="Cambria Math"/>
                              </a:rPr>
                            </m:ctrlPr>
                          </m:dPr>
                          <m:e>
                            <m:r>
                              <a:rPr lang="en-US" i="1">
                                <a:latin typeface="Cambria Math"/>
                              </a:rPr>
                              <m:t>𝑥</m:t>
                            </m:r>
                          </m:e>
                        </m:d>
                        <m:r>
                          <a:rPr lang="en-US" i="1">
                            <a:latin typeface="Cambria Math"/>
                          </a:rPr>
                          <m:t>+</m:t>
                        </m:r>
                        <m:sSub>
                          <m:sSubPr>
                            <m:ctrlPr>
                              <a:rPr lang="en-US" i="1">
                                <a:latin typeface="Cambria Math"/>
                              </a:rPr>
                            </m:ctrlPr>
                          </m:sSubPr>
                          <m:e>
                            <m:r>
                              <a:rPr lang="en-US" i="1">
                                <a:latin typeface="Cambria Math"/>
                              </a:rPr>
                              <m:t>𝐶</m:t>
                            </m:r>
                          </m:e>
                          <m:sub>
                            <m:r>
                              <a:rPr lang="en-US" i="1">
                                <a:latin typeface="Cambria Math"/>
                              </a:rPr>
                              <m:t>𝑓</m:t>
                            </m:r>
                            <m:r>
                              <a:rPr lang="en-US" i="1">
                                <a:latin typeface="Cambria Math"/>
                              </a:rPr>
                              <m:t>′</m:t>
                            </m:r>
                          </m:sub>
                        </m:sSub>
                        <m:r>
                          <a:rPr lang="en-US" i="1">
                            <a:latin typeface="Cambria Math"/>
                          </a:rPr>
                          <m:t>…</m:t>
                        </m:r>
                      </m:e>
                    </m:nary>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2695" r="-1926"/>
                </a:stretch>
              </a:blipFill>
            </p:spPr>
            <p:txBody>
              <a:bodyPr/>
              <a:lstStyle/>
              <a:p>
                <a:r>
                  <a:rPr lang="en-US">
                    <a:noFill/>
                  </a:rPr>
                  <a:t> </a:t>
                </a:r>
              </a:p>
            </p:txBody>
          </p:sp>
        </mc:Fallback>
      </mc:AlternateContent>
    </p:spTree>
    <p:extLst>
      <p:ext uri="{BB962C8B-B14F-4D97-AF65-F5344CB8AC3E}">
        <p14:creationId xmlns:p14="http://schemas.microsoft.com/office/powerpoint/2010/main" val="11713359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Connecting f, f ’ &amp; f ’’</a:t>
            </a:r>
            <a:r>
              <a:rPr lang="en-US" dirty="0"/>
              <a:t> [Unit 4.3]</a:t>
            </a:r>
          </a:p>
        </p:txBody>
      </p:sp>
      <p:sp>
        <p:nvSpPr>
          <p:cNvPr id="3" name="Content Placeholder 2"/>
          <p:cNvSpPr>
            <a:spLocks noGrp="1"/>
          </p:cNvSpPr>
          <p:nvPr>
            <p:ph idx="1"/>
          </p:nvPr>
        </p:nvSpPr>
        <p:spPr/>
        <p:txBody>
          <a:bodyPr/>
          <a:lstStyle/>
          <a:p>
            <a:r>
              <a:rPr lang="en-US" dirty="0"/>
              <a:t>Objective: The student will master the construction of a mathematical model from the properties of a function’s derivatives.</a:t>
            </a:r>
          </a:p>
          <a:p>
            <a:r>
              <a:rPr lang="en-US" dirty="0"/>
              <a:t>Key ideas: P205–1</a:t>
            </a:r>
            <a:r>
              <a:rPr lang="en-US" baseline="30000" dirty="0"/>
              <a:t>st</a:t>
            </a:r>
            <a:r>
              <a:rPr lang="en-US" dirty="0"/>
              <a:t> Derivative Test; P207–Concavity; P208–Points of inflection;  P211–2</a:t>
            </a:r>
            <a:r>
              <a:rPr lang="en-US" baseline="30000" dirty="0"/>
              <a:t>nd</a:t>
            </a:r>
            <a:r>
              <a:rPr lang="en-US" dirty="0"/>
              <a:t> Derivative Test; importance of words: “sign changed</a:t>
            </a:r>
            <a:r>
              <a:rPr lang="en-US" dirty="0" smtClean="0"/>
              <a:t>”. </a:t>
            </a:r>
          </a:p>
          <a:p>
            <a:r>
              <a:rPr lang="en-US" dirty="0" smtClean="0"/>
              <a:t>f</a:t>
            </a:r>
            <a:r>
              <a:rPr lang="en-US" dirty="0"/>
              <a:t>’’(x) slopes of f’(x) </a:t>
            </a:r>
            <a:r>
              <a:rPr lang="en-US" dirty="0">
                <a:sym typeface="Symbol"/>
              </a:rPr>
              <a:t></a:t>
            </a:r>
            <a:r>
              <a:rPr lang="en-US" dirty="0"/>
              <a:t> f’’ gives max/min of f’</a:t>
            </a:r>
          </a:p>
        </p:txBody>
      </p:sp>
    </p:spTree>
    <p:extLst>
      <p:ext uri="{BB962C8B-B14F-4D97-AF65-F5344CB8AC3E}">
        <p14:creationId xmlns:p14="http://schemas.microsoft.com/office/powerpoint/2010/main" val="33219215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Prerequisites– Lines</a:t>
            </a:r>
            <a:r>
              <a:rPr lang="en-US" dirty="0"/>
              <a:t> [Unit 1.1]</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a:t>Objective: The student will be able to use lines with their associated graphs and tabular data to predict behavior of </a:t>
                </a:r>
                <a:r>
                  <a:rPr lang="en-US" dirty="0" smtClean="0"/>
                  <a:t>modeled </a:t>
                </a:r>
                <a:r>
                  <a:rPr lang="en-US" dirty="0"/>
                  <a:t>functions.</a:t>
                </a:r>
              </a:p>
              <a:p>
                <a:r>
                  <a:rPr lang="en-US" dirty="0"/>
                  <a:t>Key ideas: P4–Point-Slope Equation, </a:t>
                </a:r>
                <a14:m>
                  <m:oMath xmlns:m="http://schemas.openxmlformats.org/officeDocument/2006/math">
                    <m:f>
                      <m:fPr>
                        <m:ctrlPr>
                          <a:rPr lang="en-US" i="1">
                            <a:latin typeface="Cambria Math"/>
                          </a:rPr>
                        </m:ctrlPr>
                      </m:fPr>
                      <m:num>
                        <m:f>
                          <m:fPr>
                            <m:ctrlPr>
                              <a:rPr lang="en-US" i="1">
                                <a:latin typeface="Cambria Math"/>
                              </a:rPr>
                            </m:ctrlPr>
                          </m:fPr>
                          <m:num>
                            <m:r>
                              <a:rPr lang="en-US" i="1">
                                <a:latin typeface="Cambria Math"/>
                              </a:rPr>
                              <m:t>𝑎</m:t>
                            </m:r>
                          </m:num>
                          <m:den>
                            <m:r>
                              <a:rPr lang="en-US" i="1">
                                <a:latin typeface="Cambria Math"/>
                              </a:rPr>
                              <m:t>𝑏</m:t>
                            </m:r>
                          </m:den>
                        </m:f>
                        <m:r>
                          <a:rPr lang="en-US" i="1">
                            <a:latin typeface="Cambria Math"/>
                          </a:rPr>
                          <m:t>±</m:t>
                        </m:r>
                        <m:f>
                          <m:fPr>
                            <m:ctrlPr>
                              <a:rPr lang="en-US" i="1">
                                <a:latin typeface="Cambria Math"/>
                              </a:rPr>
                            </m:ctrlPr>
                          </m:fPr>
                          <m:num>
                            <m:r>
                              <a:rPr lang="en-US" i="1">
                                <a:latin typeface="Cambria Math"/>
                              </a:rPr>
                              <m:t>𝑐</m:t>
                            </m:r>
                          </m:num>
                          <m:den>
                            <m:r>
                              <a:rPr lang="en-US" i="1">
                                <a:latin typeface="Cambria Math"/>
                              </a:rPr>
                              <m:t>𝑑</m:t>
                            </m:r>
                          </m:den>
                        </m:f>
                      </m:num>
                      <m:den>
                        <m:r>
                          <a:rPr lang="en-US" i="1">
                            <a:latin typeface="Cambria Math"/>
                          </a:rPr>
                          <m:t>𝑒</m:t>
                        </m:r>
                      </m:den>
                    </m:f>
                  </m:oMath>
                </a14:m>
                <a:r>
                  <a:rPr lang="en-US" dirty="0"/>
                  <a:t> solution, transformations: </a:t>
                </a:r>
                <a14:m>
                  <m:oMath xmlns:m="http://schemas.openxmlformats.org/officeDocument/2006/math">
                    <m:r>
                      <a:rPr lang="en-US" i="1">
                        <a:latin typeface="Cambria Math"/>
                      </a:rPr>
                      <m:t>𝑦</m:t>
                    </m:r>
                    <m:r>
                      <a:rPr lang="en-US" i="1">
                        <a:latin typeface="Cambria Math"/>
                      </a:rPr>
                      <m:t>=</m:t>
                    </m:r>
                    <m:r>
                      <a:rPr lang="en-US" i="1">
                        <a:latin typeface="Cambria Math"/>
                      </a:rPr>
                      <m:t>𝑎𝑓</m:t>
                    </m:r>
                    <m:d>
                      <m:dPr>
                        <m:ctrlPr>
                          <a:rPr lang="en-US" i="1">
                            <a:latin typeface="Cambria Math"/>
                          </a:rPr>
                        </m:ctrlPr>
                      </m:dPr>
                      <m:e>
                        <m:r>
                          <a:rPr lang="en-US" i="1">
                            <a:latin typeface="Cambria Math"/>
                          </a:rPr>
                          <m:t>𝑏𝑥</m:t>
                        </m:r>
                        <m:r>
                          <a:rPr lang="en-US" i="1">
                            <a:latin typeface="Cambria Math"/>
                          </a:rPr>
                          <m:t>±</m:t>
                        </m:r>
                        <m:r>
                          <a:rPr lang="en-US" i="1">
                            <a:latin typeface="Cambria Math"/>
                          </a:rPr>
                          <m:t>𝑑</m:t>
                        </m:r>
                      </m:e>
                    </m:d>
                    <m:r>
                      <a:rPr lang="en-US" i="1">
                        <a:latin typeface="Cambria Math"/>
                      </a:rPr>
                      <m:t>+</m:t>
                    </m:r>
                    <m:r>
                      <a:rPr lang="en-US" i="1">
                        <a:latin typeface="Cambria Math"/>
                      </a:rPr>
                      <m:t>𝑐</m:t>
                    </m:r>
                  </m:oMath>
                </a14:m>
                <a:r>
                  <a:rPr lang="en-US" dirty="0">
                    <a:sym typeface="Symbol"/>
                  </a:rPr>
                  <a:t></a:t>
                </a:r>
                <a:r>
                  <a:rPr lang="en-US" dirty="0"/>
                  <a:t>hor. and vert. stretches and shifts; parent functions: polynomials, exponentials, logarithms, fractional powers, negative powers; sin, </a:t>
                </a:r>
                <a:r>
                  <a:rPr lang="en-US" dirty="0" err="1"/>
                  <a:t>cos</a:t>
                </a:r>
                <a:r>
                  <a:rPr lang="en-US" dirty="0"/>
                  <a:t>, tan, </a:t>
                </a:r>
                <a:r>
                  <a:rPr lang="en-US" dirty="0" err="1"/>
                  <a:t>arctan</a:t>
                </a:r>
                <a:r>
                  <a:rPr lang="en-US" dirty="0"/>
                  <a:t>, |x|.</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2695" r="-1185"/>
                </a:stretch>
              </a:blipFill>
            </p:spPr>
            <p:txBody>
              <a:bodyPr/>
              <a:lstStyle/>
              <a:p>
                <a:r>
                  <a:rPr lang="en-US">
                    <a:noFill/>
                  </a:rPr>
                  <a:t> </a:t>
                </a:r>
              </a:p>
            </p:txBody>
          </p:sp>
        </mc:Fallback>
      </mc:AlternateContent>
    </p:spTree>
    <p:extLst>
      <p:ext uri="{BB962C8B-B14F-4D97-AF65-F5344CB8AC3E}">
        <p14:creationId xmlns:p14="http://schemas.microsoft.com/office/powerpoint/2010/main" val="24705040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Modeling and Optimization</a:t>
            </a:r>
            <a:r>
              <a:rPr lang="en-US" dirty="0"/>
              <a:t> [Unit 4.4 – </a:t>
            </a:r>
            <a:r>
              <a:rPr lang="en-US" b="1" dirty="0"/>
              <a:t>Deferred in BC</a:t>
            </a:r>
            <a:r>
              <a:rPr lang="en-US" dirty="0"/>
              <a:t>]</a:t>
            </a:r>
          </a:p>
        </p:txBody>
      </p:sp>
      <p:sp>
        <p:nvSpPr>
          <p:cNvPr id="3" name="Content Placeholder 2"/>
          <p:cNvSpPr>
            <a:spLocks noGrp="1"/>
          </p:cNvSpPr>
          <p:nvPr>
            <p:ph idx="1"/>
          </p:nvPr>
        </p:nvSpPr>
        <p:spPr/>
        <p:txBody>
          <a:bodyPr/>
          <a:lstStyle/>
          <a:p>
            <a:r>
              <a:rPr lang="en-US" dirty="0"/>
              <a:t>Objective: The student will be able to construct an optimized mathematical model of real-world application.</a:t>
            </a:r>
          </a:p>
          <a:p>
            <a:r>
              <a:rPr lang="en-US" dirty="0"/>
              <a:t>Key ideas: P219–Strategy for solving Min/Max problems; identifying “restricting” equation </a:t>
            </a:r>
            <a:r>
              <a:rPr lang="en-US" dirty="0">
                <a:sym typeface="Symbol"/>
              </a:rPr>
              <a:t></a:t>
            </a:r>
            <a:r>
              <a:rPr lang="en-US" dirty="0"/>
              <a:t> reducing to 1 variable</a:t>
            </a:r>
          </a:p>
        </p:txBody>
      </p:sp>
    </p:spTree>
    <p:extLst>
      <p:ext uri="{BB962C8B-B14F-4D97-AF65-F5344CB8AC3E}">
        <p14:creationId xmlns:p14="http://schemas.microsoft.com/office/powerpoint/2010/main" val="2992885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Linearization</a:t>
            </a:r>
            <a:r>
              <a:rPr lang="en-US" dirty="0"/>
              <a:t> [Unit 4.5]</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a:t>Objective: The student will be able to construct a tangent line to a curve to identify a functions local behavior near a specified point.</a:t>
                </a:r>
              </a:p>
              <a:p>
                <a:r>
                  <a:rPr lang="en-US" dirty="0"/>
                  <a:t>Key ideas: P233–Understanding formulation of T(X); P238–Differentials; P239–Differential estimate of rate of change. </a:t>
                </a:r>
                <a14:m>
                  <m:oMath xmlns:m="http://schemas.openxmlformats.org/officeDocument/2006/math">
                    <m:r>
                      <a:rPr lang="en-US" i="1">
                        <a:latin typeface="Cambria Math"/>
                      </a:rPr>
                      <m:t>∆</m:t>
                    </m:r>
                    <m:r>
                      <a:rPr lang="en-US" i="1">
                        <a:latin typeface="Cambria Math"/>
                      </a:rPr>
                      <m:t>𝑦</m:t>
                    </m:r>
                    <m:r>
                      <a:rPr lang="en-US" i="1">
                        <a:latin typeface="Cambria Math"/>
                      </a:rPr>
                      <m:t>=</m:t>
                    </m:r>
                    <m:r>
                      <a:rPr lang="en-US" i="1">
                        <a:latin typeface="Cambria Math"/>
                      </a:rPr>
                      <m:t>𝑓</m:t>
                    </m:r>
                    <m:r>
                      <a:rPr lang="en-US" i="1">
                        <a:latin typeface="Cambria Math"/>
                      </a:rPr>
                      <m:t>′(</m:t>
                    </m:r>
                    <m:r>
                      <a:rPr lang="en-US" i="1">
                        <a:latin typeface="Cambria Math"/>
                      </a:rPr>
                      <m:t>𝑎</m:t>
                    </m:r>
                    <m:r>
                      <a:rPr lang="en-US" i="1">
                        <a:latin typeface="Cambria Math"/>
                      </a:rPr>
                      <m:t>)∆</m:t>
                    </m:r>
                    <m:r>
                      <a:rPr lang="en-US" i="1">
                        <a:latin typeface="Cambria Math"/>
                      </a:rPr>
                      <m:t>𝑥</m:t>
                    </m:r>
                  </m:oMath>
                </a14:m>
                <a:endParaRPr lang="en-US" dirty="0"/>
              </a:p>
              <a:p>
                <a:r>
                  <a:rPr lang="en-US" dirty="0"/>
                  <a:t>Key example: Linearize </a:t>
                </a:r>
                <a14:m>
                  <m:oMath xmlns:m="http://schemas.openxmlformats.org/officeDocument/2006/math">
                    <m:rad>
                      <m:radPr>
                        <m:degHide m:val="on"/>
                        <m:ctrlPr>
                          <a:rPr lang="en-US" i="1">
                            <a:latin typeface="Cambria Math"/>
                          </a:rPr>
                        </m:ctrlPr>
                      </m:radPr>
                      <m:deg/>
                      <m:e>
                        <m:r>
                          <a:rPr lang="en-US" i="1">
                            <a:latin typeface="Cambria Math"/>
                          </a:rPr>
                          <m:t>𝑥</m:t>
                        </m:r>
                      </m:e>
                    </m:rad>
                  </m:oMath>
                </a14:m>
                <a:r>
                  <a:rPr lang="en-US" dirty="0"/>
                  <a:t> </a:t>
                </a:r>
                <a:r>
                  <a:rPr lang="en-US" dirty="0">
                    <a:sym typeface="Symbol"/>
                  </a:rPr>
                  <a:t></a:t>
                </a:r>
                <a:r>
                  <a:rPr lang="en-US" dirty="0"/>
                  <a:t> Approximate </a:t>
                </a:r>
                <a14:m>
                  <m:oMath xmlns:m="http://schemas.openxmlformats.org/officeDocument/2006/math">
                    <m:rad>
                      <m:radPr>
                        <m:degHide m:val="on"/>
                        <m:ctrlPr>
                          <a:rPr lang="en-US" i="1">
                            <a:latin typeface="Cambria Math"/>
                          </a:rPr>
                        </m:ctrlPr>
                      </m:radPr>
                      <m:deg/>
                      <m:e>
                        <m:r>
                          <a:rPr lang="en-US" i="1">
                            <a:latin typeface="Cambria Math"/>
                          </a:rPr>
                          <m:t>3.8</m:t>
                        </m:r>
                      </m:e>
                    </m:rad>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2830" r="-2741"/>
                </a:stretch>
              </a:blipFill>
            </p:spPr>
            <p:txBody>
              <a:bodyPr/>
              <a:lstStyle/>
              <a:p>
                <a:r>
                  <a:rPr lang="en-US">
                    <a:noFill/>
                  </a:rPr>
                  <a:t> </a:t>
                </a:r>
              </a:p>
            </p:txBody>
          </p:sp>
        </mc:Fallback>
      </mc:AlternateContent>
    </p:spTree>
    <p:extLst>
      <p:ext uri="{BB962C8B-B14F-4D97-AF65-F5344CB8AC3E}">
        <p14:creationId xmlns:p14="http://schemas.microsoft.com/office/powerpoint/2010/main" val="16441419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Related Rates</a:t>
            </a:r>
            <a:r>
              <a:rPr lang="en-US" dirty="0"/>
              <a:t> [Unit </a:t>
            </a:r>
            <a:r>
              <a:rPr lang="en-US" dirty="0" smtClean="0"/>
              <a:t>4.6]</a:t>
            </a:r>
            <a:endParaRPr lang="en-US" dirty="0"/>
          </a:p>
        </p:txBody>
      </p:sp>
      <p:sp>
        <p:nvSpPr>
          <p:cNvPr id="3" name="Content Placeholder 2"/>
          <p:cNvSpPr>
            <a:spLocks noGrp="1"/>
          </p:cNvSpPr>
          <p:nvPr>
            <p:ph idx="1"/>
          </p:nvPr>
        </p:nvSpPr>
        <p:spPr/>
        <p:txBody>
          <a:bodyPr/>
          <a:lstStyle/>
          <a:p>
            <a:r>
              <a:rPr lang="en-US" dirty="0"/>
              <a:t>Objective: The student will be able to construct and solve a differential equation involving 2 or more variables of differential functions of time; especially as related to problems in Newtonian mechanics.</a:t>
            </a:r>
          </a:p>
          <a:p>
            <a:r>
              <a:rPr lang="en-US" dirty="0"/>
              <a:t>Key ideas: Strategy for solving related rate problems </a:t>
            </a:r>
            <a:r>
              <a:rPr lang="en-US" dirty="0">
                <a:sym typeface="Symbol"/>
              </a:rPr>
              <a:t></a:t>
            </a:r>
            <a:r>
              <a:rPr lang="en-US" dirty="0"/>
              <a:t> reducing to 1 variable; inserting constants after differentiation</a:t>
            </a:r>
          </a:p>
        </p:txBody>
      </p:sp>
    </p:spTree>
    <p:extLst>
      <p:ext uri="{BB962C8B-B14F-4D97-AF65-F5344CB8AC3E}">
        <p14:creationId xmlns:p14="http://schemas.microsoft.com/office/powerpoint/2010/main" val="17841627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Estimating with Finite Sums</a:t>
            </a:r>
            <a:r>
              <a:rPr lang="en-US" dirty="0"/>
              <a:t> [Unit 5.1]</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Objective: The student will be able to estimate the solution to an integral problem through calculation of finite sums.</a:t>
                </a:r>
              </a:p>
              <a:p>
                <a:r>
                  <a:rPr lang="en-US" dirty="0"/>
                  <a:t>Key ideas: Rectangular sums: LR, RR, </a:t>
                </a:r>
                <a:r>
                  <a:rPr lang="en-US" dirty="0" err="1"/>
                  <a:t>MptR</a:t>
                </a:r>
                <a:r>
                  <a:rPr lang="en-US" dirty="0"/>
                  <a:t>.</a:t>
                </a:r>
              </a:p>
              <a:p>
                <a:r>
                  <a:rPr lang="en-US" dirty="0"/>
                  <a:t>Key examples: </a:t>
                </a:r>
                <a14:m>
                  <m:oMath xmlns:m="http://schemas.openxmlformats.org/officeDocument/2006/math">
                    <m:sSup>
                      <m:sSupPr>
                        <m:ctrlPr>
                          <a:rPr lang="en-US" i="1">
                            <a:latin typeface="Cambria Math"/>
                          </a:rPr>
                        </m:ctrlPr>
                      </m:sSupPr>
                      <m:e>
                        <m:r>
                          <a:rPr lang="en-US" i="1">
                            <a:latin typeface="Cambria Math"/>
                          </a:rPr>
                          <m:t>𝑥</m:t>
                        </m:r>
                      </m:e>
                      <m:sup>
                        <m:r>
                          <a:rPr lang="en-US" i="1">
                            <a:latin typeface="Cambria Math"/>
                          </a:rPr>
                          <m:t>2</m:t>
                        </m:r>
                      </m:sup>
                    </m:sSup>
                    <m:r>
                      <a:rPr lang="en-US" i="1">
                        <a:latin typeface="Cambria Math"/>
                      </a:rPr>
                      <m:t>, ↑</m:t>
                    </m:r>
                    <m:r>
                      <a:rPr lang="en-US" i="1">
                        <a:latin typeface="Cambria Math"/>
                      </a:rPr>
                      <m:t>𝐶𝐶𝑈</m:t>
                    </m:r>
                    <m:r>
                      <a:rPr lang="en-US" i="1">
                        <a:latin typeface="Cambria Math"/>
                      </a:rPr>
                      <m:t>; </m:t>
                    </m:r>
                    <m:f>
                      <m:fPr>
                        <m:ctrlPr>
                          <a:rPr lang="en-US" i="1">
                            <a:latin typeface="Cambria Math"/>
                          </a:rPr>
                        </m:ctrlPr>
                      </m:fPr>
                      <m:num>
                        <m:r>
                          <a:rPr lang="en-US" i="1">
                            <a:latin typeface="Cambria Math"/>
                          </a:rPr>
                          <m:t>1</m:t>
                        </m:r>
                      </m:num>
                      <m:den>
                        <m:r>
                          <a:rPr lang="en-US" i="1">
                            <a:latin typeface="Cambria Math"/>
                          </a:rPr>
                          <m:t>𝑥</m:t>
                        </m:r>
                      </m:den>
                    </m:f>
                    <m:r>
                      <a:rPr lang="en-US" i="1">
                        <a:latin typeface="Cambria Math"/>
                      </a:rPr>
                      <m:t>, ↓</m:t>
                    </m:r>
                    <m:r>
                      <a:rPr lang="en-US" i="1">
                        <a:latin typeface="Cambria Math"/>
                      </a:rPr>
                      <m:t>𝐶𝐶𝑈</m:t>
                    </m:r>
                    <m:r>
                      <a:rPr lang="en-US" i="1">
                        <a:latin typeface="Cambria Math"/>
                      </a:rPr>
                      <m:t>; </m:t>
                    </m:r>
                    <m:rad>
                      <m:radPr>
                        <m:degHide m:val="on"/>
                        <m:ctrlPr>
                          <a:rPr lang="en-US" i="1">
                            <a:latin typeface="Cambria Math"/>
                          </a:rPr>
                        </m:ctrlPr>
                      </m:radPr>
                      <m:deg/>
                      <m:e>
                        <m:r>
                          <a:rPr lang="en-US" i="1">
                            <a:latin typeface="Cambria Math"/>
                          </a:rPr>
                          <m:t>𝑥</m:t>
                        </m:r>
                      </m:e>
                    </m:rad>
                    <m:r>
                      <a:rPr lang="en-US" i="1">
                        <a:latin typeface="Cambria Math"/>
                      </a:rPr>
                      <m:t>, ↑</m:t>
                    </m:r>
                    <m:r>
                      <a:rPr lang="en-US" i="1">
                        <a:latin typeface="Cambria Math"/>
                      </a:rPr>
                      <m:t>𝐶𝐶𝐷</m:t>
                    </m:r>
                    <m:r>
                      <a:rPr lang="en-US" i="1">
                        <a:latin typeface="Cambria Math"/>
                      </a:rPr>
                      <m:t>; −</m:t>
                    </m:r>
                    <m:sSup>
                      <m:sSupPr>
                        <m:ctrlPr>
                          <a:rPr lang="en-US" i="1">
                            <a:latin typeface="Cambria Math"/>
                          </a:rPr>
                        </m:ctrlPr>
                      </m:sSupPr>
                      <m:e>
                        <m:r>
                          <a:rPr lang="en-US" i="1">
                            <a:latin typeface="Cambria Math"/>
                          </a:rPr>
                          <m:t>𝑥</m:t>
                        </m:r>
                      </m:e>
                      <m:sup>
                        <m:r>
                          <a:rPr lang="en-US" i="1">
                            <a:latin typeface="Cambria Math"/>
                          </a:rPr>
                          <m:t>2</m:t>
                        </m:r>
                      </m:sup>
                    </m:sSup>
                    <m:r>
                      <a:rPr lang="en-US" i="1">
                        <a:latin typeface="Cambria Math"/>
                      </a:rPr>
                      <m:t>+4, ↓</m:t>
                    </m:r>
                    <m:r>
                      <a:rPr lang="en-US" i="1">
                        <a:latin typeface="Cambria Math"/>
                      </a:rPr>
                      <m:t>𝐶𝐶𝐷</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r="-2667"/>
                </a:stretch>
              </a:blipFill>
            </p:spPr>
            <p:txBody>
              <a:bodyPr/>
              <a:lstStyle/>
              <a:p>
                <a:r>
                  <a:rPr lang="en-US">
                    <a:noFill/>
                  </a:rPr>
                  <a:t> </a:t>
                </a:r>
              </a:p>
            </p:txBody>
          </p:sp>
        </mc:Fallback>
      </mc:AlternateContent>
    </p:spTree>
    <p:extLst>
      <p:ext uri="{BB962C8B-B14F-4D97-AF65-F5344CB8AC3E}">
        <p14:creationId xmlns:p14="http://schemas.microsoft.com/office/powerpoint/2010/main" val="30166951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Definite Integrals</a:t>
            </a:r>
            <a:r>
              <a:rPr lang="en-US" dirty="0"/>
              <a:t> [Unit 5.2]</a:t>
            </a:r>
          </a:p>
        </p:txBody>
      </p:sp>
      <p:sp>
        <p:nvSpPr>
          <p:cNvPr id="3" name="Content Placeholder 2"/>
          <p:cNvSpPr>
            <a:spLocks noGrp="1"/>
          </p:cNvSpPr>
          <p:nvPr>
            <p:ph idx="1"/>
          </p:nvPr>
        </p:nvSpPr>
        <p:spPr/>
        <p:txBody>
          <a:bodyPr/>
          <a:lstStyle/>
          <a:p>
            <a:r>
              <a:rPr lang="en-US" dirty="0"/>
              <a:t>Objective: The student will master the construction of an integral as a limit of a Reimann sum.</a:t>
            </a:r>
          </a:p>
          <a:p>
            <a:r>
              <a:rPr lang="en-US" dirty="0"/>
              <a:t>Key ideas: Reimann sums; component notation of definite integral; area </a:t>
            </a:r>
            <a:r>
              <a:rPr lang="en-US" dirty="0" smtClean="0"/>
              <a:t>under a </a:t>
            </a:r>
            <a:r>
              <a:rPr lang="en-US" dirty="0"/>
              <a:t>curve; integral as a vector; integration of discontinuous functions; use of </a:t>
            </a:r>
            <a:r>
              <a:rPr lang="en-US" dirty="0" smtClean="0"/>
              <a:t>geometry</a:t>
            </a:r>
            <a:endParaRPr lang="en-US" dirty="0"/>
          </a:p>
        </p:txBody>
      </p:sp>
    </p:spTree>
    <p:extLst>
      <p:ext uri="{BB962C8B-B14F-4D97-AF65-F5344CB8AC3E}">
        <p14:creationId xmlns:p14="http://schemas.microsoft.com/office/powerpoint/2010/main" val="41129954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Definite Integrals and Antiderivatives</a:t>
            </a:r>
            <a:r>
              <a:rPr lang="en-US" dirty="0"/>
              <a:t> [Unit 5.3]</a:t>
            </a:r>
          </a:p>
        </p:txBody>
      </p:sp>
      <p:sp>
        <p:nvSpPr>
          <p:cNvPr id="3" name="Content Placeholder 2"/>
          <p:cNvSpPr>
            <a:spLocks noGrp="1"/>
          </p:cNvSpPr>
          <p:nvPr>
            <p:ph idx="1"/>
          </p:nvPr>
        </p:nvSpPr>
        <p:spPr/>
        <p:txBody>
          <a:bodyPr/>
          <a:lstStyle/>
          <a:p>
            <a:r>
              <a:rPr lang="en-US" dirty="0"/>
              <a:t>Objective: The student will master the rules for definite integrals; the average value theorem; and MVT for definite integrals. </a:t>
            </a:r>
          </a:p>
          <a:p>
            <a:r>
              <a:rPr lang="en-US" dirty="0"/>
              <a:t>Key ideas: Finding the solution of an integral problem through the use of antiderivatives; properties </a:t>
            </a:r>
            <a:r>
              <a:rPr lang="en-US" dirty="0">
                <a:sym typeface="Symbol"/>
              </a:rPr>
              <a:t></a:t>
            </a:r>
            <a:r>
              <a:rPr lang="en-US" dirty="0"/>
              <a:t> integrals are limits!; “F” antiderivative “f”. Integrals on the </a:t>
            </a:r>
            <a:r>
              <a:rPr lang="en-US" u="sng" dirty="0"/>
              <a:t>calculator</a:t>
            </a:r>
            <a:endParaRPr lang="en-US" dirty="0"/>
          </a:p>
        </p:txBody>
      </p:sp>
    </p:spTree>
    <p:extLst>
      <p:ext uri="{BB962C8B-B14F-4D97-AF65-F5344CB8AC3E}">
        <p14:creationId xmlns:p14="http://schemas.microsoft.com/office/powerpoint/2010/main" val="34828561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Fundamental Theorem of Calculus </a:t>
            </a:r>
            <a:r>
              <a:rPr lang="en-US" dirty="0"/>
              <a:t>[Unit 5.4]</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r>
                  <a:rPr lang="en-US" dirty="0"/>
                  <a:t>Objective: The student will understand how the Fundamental Theorem relates derivatives to integrals, and will master the use of the Fundamental Theorem.</a:t>
                </a:r>
              </a:p>
              <a:p>
                <a:r>
                  <a:rPr lang="en-US" dirty="0"/>
                  <a:t>Key ideas: FTC – Parts 1 &amp; 2; Implications of changes to the lower and upper limits; The upper limit as a composite function; derivation of the MVT for integrals from the FTC and its association with the MVT for derivatives; </a:t>
                </a:r>
                <a14:m>
                  <m:oMath xmlns:m="http://schemas.openxmlformats.org/officeDocument/2006/math">
                    <m:f>
                      <m:fPr>
                        <m:ctrlPr>
                          <a:rPr lang="en-US" i="1">
                            <a:latin typeface="Cambria Math"/>
                          </a:rPr>
                        </m:ctrlPr>
                      </m:fPr>
                      <m:num>
                        <m:r>
                          <a:rPr lang="en-US" i="1">
                            <a:latin typeface="Cambria Math"/>
                          </a:rPr>
                          <m:t>𝑑</m:t>
                        </m:r>
                      </m:num>
                      <m:den>
                        <m:r>
                          <a:rPr lang="en-US" i="1">
                            <a:latin typeface="Cambria Math"/>
                          </a:rPr>
                          <m:t>𝑑𝑥</m:t>
                        </m:r>
                      </m:den>
                    </m:f>
                    <m:nary>
                      <m:naryPr>
                        <m:limLoc m:val="subSup"/>
                        <m:ctrlPr>
                          <a:rPr lang="en-US" i="1">
                            <a:latin typeface="Cambria Math"/>
                          </a:rPr>
                        </m:ctrlPr>
                      </m:naryPr>
                      <m:sub>
                        <m:r>
                          <a:rPr lang="en-US" i="1">
                            <a:latin typeface="Cambria Math"/>
                          </a:rPr>
                          <m:t>𝑎</m:t>
                        </m:r>
                      </m:sub>
                      <m:sup>
                        <m:r>
                          <a:rPr lang="en-US" i="1">
                            <a:latin typeface="Cambria Math"/>
                          </a:rPr>
                          <m:t>𝑔</m:t>
                        </m:r>
                        <m:r>
                          <a:rPr lang="en-US" i="1">
                            <a:latin typeface="Cambria Math"/>
                          </a:rPr>
                          <m:t>(</m:t>
                        </m:r>
                        <m:r>
                          <a:rPr lang="en-US" i="1">
                            <a:latin typeface="Cambria Math"/>
                          </a:rPr>
                          <m:t>𝑥</m:t>
                        </m:r>
                        <m:r>
                          <a:rPr lang="en-US" i="1">
                            <a:latin typeface="Cambria Math"/>
                          </a:rPr>
                          <m:t>)</m:t>
                        </m:r>
                      </m:sup>
                      <m:e>
                        <m:r>
                          <a:rPr lang="en-US" i="1">
                            <a:latin typeface="Cambria Math"/>
                          </a:rPr>
                          <m:t>𝑓</m:t>
                        </m:r>
                        <m:d>
                          <m:dPr>
                            <m:ctrlPr>
                              <a:rPr lang="en-US" i="1">
                                <a:latin typeface="Cambria Math"/>
                              </a:rPr>
                            </m:ctrlPr>
                          </m:dPr>
                          <m:e>
                            <m:r>
                              <a:rPr lang="en-US" i="1">
                                <a:latin typeface="Cambria Math"/>
                              </a:rPr>
                              <m:t>𝑡</m:t>
                            </m:r>
                          </m:e>
                        </m:d>
                        <m:r>
                          <a:rPr lang="en-US" i="1">
                            <a:latin typeface="Cambria Math"/>
                          </a:rPr>
                          <m:t>𝑑𝑡</m:t>
                        </m:r>
                      </m:e>
                    </m:nary>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1617" r="-2296" b="-1887"/>
                </a:stretch>
              </a:blipFill>
            </p:spPr>
            <p:txBody>
              <a:bodyPr/>
              <a:lstStyle/>
              <a:p>
                <a:r>
                  <a:rPr lang="en-US">
                    <a:noFill/>
                  </a:rPr>
                  <a:t> </a:t>
                </a:r>
              </a:p>
            </p:txBody>
          </p:sp>
        </mc:Fallback>
      </mc:AlternateContent>
    </p:spTree>
    <p:extLst>
      <p:ext uri="{BB962C8B-B14F-4D97-AF65-F5344CB8AC3E}">
        <p14:creationId xmlns:p14="http://schemas.microsoft.com/office/powerpoint/2010/main" val="4967753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Trapezoidal Rule </a:t>
            </a:r>
            <a:r>
              <a:rPr lang="en-US" dirty="0"/>
              <a:t>[Unit 5.5]</a:t>
            </a:r>
          </a:p>
        </p:txBody>
      </p:sp>
      <p:sp>
        <p:nvSpPr>
          <p:cNvPr id="3" name="Content Placeholder 2"/>
          <p:cNvSpPr>
            <a:spLocks noGrp="1"/>
          </p:cNvSpPr>
          <p:nvPr>
            <p:ph idx="1"/>
          </p:nvPr>
        </p:nvSpPr>
        <p:spPr/>
        <p:txBody>
          <a:bodyPr/>
          <a:lstStyle/>
          <a:p>
            <a:r>
              <a:rPr lang="en-US" dirty="0"/>
              <a:t>Objective: The student will master the use of the Trapezoidal rule in approximating the solution of integral problems.</a:t>
            </a:r>
          </a:p>
          <a:p>
            <a:r>
              <a:rPr lang="en-US" dirty="0"/>
              <a:t>Key ideas: Trapezoidal rule as an average of left and right Reimann sums; intuitive understanding of effects of  f ‘ and f ‘’ on answers to use of TR, LR, RR and the </a:t>
            </a:r>
            <a:r>
              <a:rPr lang="en-US" u="sng" dirty="0"/>
              <a:t>exact</a:t>
            </a:r>
            <a:r>
              <a:rPr lang="en-US" dirty="0"/>
              <a:t> answer [</a:t>
            </a:r>
            <a:r>
              <a:rPr lang="en-US" b="1" dirty="0"/>
              <a:t>I</a:t>
            </a:r>
            <a:r>
              <a:rPr lang="en-US" dirty="0" smtClean="0"/>
              <a:t>]</a:t>
            </a:r>
            <a:endParaRPr lang="en-US" dirty="0"/>
          </a:p>
        </p:txBody>
      </p:sp>
    </p:spTree>
    <p:extLst>
      <p:ext uri="{BB962C8B-B14F-4D97-AF65-F5344CB8AC3E}">
        <p14:creationId xmlns:p14="http://schemas.microsoft.com/office/powerpoint/2010/main" val="5690888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Slope Fields [AB&amp;BC] &amp; Euler’s Method [BC] </a:t>
            </a:r>
            <a:r>
              <a:rPr lang="en-US" dirty="0"/>
              <a:t>[Unit 6.1]</a:t>
            </a:r>
          </a:p>
        </p:txBody>
      </p:sp>
      <p:sp>
        <p:nvSpPr>
          <p:cNvPr id="3" name="Content Placeholder 2"/>
          <p:cNvSpPr>
            <a:spLocks noGrp="1"/>
          </p:cNvSpPr>
          <p:nvPr>
            <p:ph idx="1"/>
          </p:nvPr>
        </p:nvSpPr>
        <p:spPr/>
        <p:txBody>
          <a:bodyPr>
            <a:normAutofit lnSpcReduction="10000"/>
          </a:bodyPr>
          <a:lstStyle/>
          <a:p>
            <a:r>
              <a:rPr lang="en-US" dirty="0"/>
              <a:t>Objective: The student will be able to approximate the solution to any differential equation of two variables graphically [slope fields] or numerically [Euler’s method.]</a:t>
            </a:r>
          </a:p>
          <a:p>
            <a:r>
              <a:rPr lang="en-US" dirty="0"/>
              <a:t>Key ideas: Use of visual approximations of rate-of-change to reconstruct a graphical solution to a differential equation [slope fields]; repeated use of tangent-line solution at a point [Euler’s method]</a:t>
            </a:r>
          </a:p>
        </p:txBody>
      </p:sp>
    </p:spTree>
    <p:extLst>
      <p:ext uri="{BB962C8B-B14F-4D97-AF65-F5344CB8AC3E}">
        <p14:creationId xmlns:p14="http://schemas.microsoft.com/office/powerpoint/2010/main" val="37864755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Techniques of </a:t>
            </a:r>
            <a:r>
              <a:rPr lang="en-US" b="1" dirty="0" err="1"/>
              <a:t>Antidifferentiation</a:t>
            </a:r>
            <a:r>
              <a:rPr lang="en-US" dirty="0"/>
              <a:t> [Unit 6.2]</a:t>
            </a:r>
          </a:p>
        </p:txBody>
      </p:sp>
      <p:sp>
        <p:nvSpPr>
          <p:cNvPr id="3" name="Content Placeholder 2"/>
          <p:cNvSpPr>
            <a:spLocks noGrp="1"/>
          </p:cNvSpPr>
          <p:nvPr>
            <p:ph idx="1"/>
          </p:nvPr>
        </p:nvSpPr>
        <p:spPr/>
        <p:txBody>
          <a:bodyPr>
            <a:normAutofit fontScale="92500" lnSpcReduction="10000"/>
          </a:bodyPr>
          <a:lstStyle/>
          <a:p>
            <a:r>
              <a:rPr lang="en-US" dirty="0"/>
              <a:t>Objective: The student will be able to find antiderivatives following directly from derivatives of basic functions; antiderivatives by substitution of variables (and change of limits for definite integrals); and antiderivatives by pattern matching.</a:t>
            </a:r>
          </a:p>
          <a:p>
            <a:r>
              <a:rPr lang="en-US" dirty="0"/>
              <a:t>Key ideas: Pattern matching is derived from the chain rule. Substitution reduces the complexity of the integrand; memorization of basic derivatives is required</a:t>
            </a:r>
          </a:p>
        </p:txBody>
      </p:sp>
    </p:spTree>
    <p:extLst>
      <p:ext uri="{BB962C8B-B14F-4D97-AF65-F5344CB8AC3E}">
        <p14:creationId xmlns:p14="http://schemas.microsoft.com/office/powerpoint/2010/main" val="37781860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Prerequisites– Analysis of Functions, Graphs, and Limits</a:t>
            </a:r>
            <a:r>
              <a:rPr lang="en-US" dirty="0"/>
              <a:t> [Units 1.2-1.6]</a:t>
            </a:r>
          </a:p>
        </p:txBody>
      </p:sp>
      <p:sp>
        <p:nvSpPr>
          <p:cNvPr id="3" name="Content Placeholder 2"/>
          <p:cNvSpPr>
            <a:spLocks noGrp="1"/>
          </p:cNvSpPr>
          <p:nvPr>
            <p:ph idx="1"/>
          </p:nvPr>
        </p:nvSpPr>
        <p:spPr/>
        <p:txBody>
          <a:bodyPr/>
          <a:lstStyle/>
          <a:p>
            <a:r>
              <a:rPr lang="en-US" dirty="0"/>
              <a:t>Objective: The student will be able to predict and explain local and global behaviors of  continuous and piece-wise functions; with a special emphasis on exponential, logarithmic, </a:t>
            </a:r>
            <a:r>
              <a:rPr lang="en-US" dirty="0" err="1"/>
              <a:t>trigomometric</a:t>
            </a:r>
            <a:r>
              <a:rPr lang="en-US" dirty="0"/>
              <a:t> and inverse functions.</a:t>
            </a:r>
          </a:p>
        </p:txBody>
      </p:sp>
    </p:spTree>
    <p:extLst>
      <p:ext uri="{BB962C8B-B14F-4D97-AF65-F5344CB8AC3E}">
        <p14:creationId xmlns:p14="http://schemas.microsoft.com/office/powerpoint/2010/main" val="22977594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Integration by Parts [BC]</a:t>
            </a:r>
            <a:r>
              <a:rPr lang="en-US" dirty="0"/>
              <a:t> [Unit 6.3]</a:t>
            </a:r>
          </a:p>
        </p:txBody>
      </p:sp>
      <p:sp>
        <p:nvSpPr>
          <p:cNvPr id="3" name="Content Placeholder 2"/>
          <p:cNvSpPr>
            <a:spLocks noGrp="1"/>
          </p:cNvSpPr>
          <p:nvPr>
            <p:ph idx="1"/>
          </p:nvPr>
        </p:nvSpPr>
        <p:spPr/>
        <p:txBody>
          <a:bodyPr/>
          <a:lstStyle/>
          <a:p>
            <a:r>
              <a:rPr lang="en-US" dirty="0"/>
              <a:t>Objective: The student will be able to find antiderivatives for a product of two un-related functions.</a:t>
            </a:r>
          </a:p>
          <a:p>
            <a:r>
              <a:rPr lang="en-US" dirty="0"/>
              <a:t>Key ideas: IBPs is derived from the product rule for derivatives; “+</a:t>
            </a:r>
            <a:r>
              <a:rPr lang="en-US" dirty="0" err="1"/>
              <a:t>uv</a:t>
            </a:r>
            <a:r>
              <a:rPr lang="en-US" dirty="0"/>
              <a:t>” is the key to memorizing the tabular method – which requires “u” to be differentiable to “0”</a:t>
            </a:r>
          </a:p>
        </p:txBody>
      </p:sp>
    </p:spTree>
    <p:extLst>
      <p:ext uri="{BB962C8B-B14F-4D97-AF65-F5344CB8AC3E}">
        <p14:creationId xmlns:p14="http://schemas.microsoft.com/office/powerpoint/2010/main" val="17591444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Exponential Growth and Decay</a:t>
            </a:r>
            <a:r>
              <a:rPr lang="en-US" dirty="0"/>
              <a:t> </a:t>
            </a:r>
            <a:r>
              <a:rPr lang="en-US" dirty="0" smtClean="0"/>
              <a:t/>
            </a:r>
            <a:br>
              <a:rPr lang="en-US" dirty="0" smtClean="0"/>
            </a:br>
            <a:r>
              <a:rPr lang="en-US" dirty="0" smtClean="0"/>
              <a:t>[</a:t>
            </a:r>
            <a:r>
              <a:rPr lang="en-US" dirty="0"/>
              <a:t>Unit 6.4]</a:t>
            </a:r>
          </a:p>
        </p:txBody>
      </p:sp>
      <p:sp>
        <p:nvSpPr>
          <p:cNvPr id="3" name="Content Placeholder 2"/>
          <p:cNvSpPr>
            <a:spLocks noGrp="1"/>
          </p:cNvSpPr>
          <p:nvPr>
            <p:ph idx="1"/>
          </p:nvPr>
        </p:nvSpPr>
        <p:spPr/>
        <p:txBody>
          <a:bodyPr>
            <a:normAutofit fontScale="92500"/>
          </a:bodyPr>
          <a:lstStyle/>
          <a:p>
            <a:r>
              <a:rPr lang="en-US" dirty="0"/>
              <a:t>Objective: The students will be able to solve separable differential equations and use them in modeling (including the study of exponential growth). The student will be able to find specific antiderivatives using initial conditions.</a:t>
            </a:r>
          </a:p>
          <a:p>
            <a:r>
              <a:rPr lang="en-US" dirty="0"/>
              <a:t>Key ideas: 1</a:t>
            </a:r>
            <a:r>
              <a:rPr lang="en-US" baseline="30000" dirty="0"/>
              <a:t>st</a:t>
            </a:r>
            <a:r>
              <a:rPr lang="en-US" dirty="0"/>
              <a:t> step – separate the variables; population problems – find the initial population and growth constant K: K&lt;0 </a:t>
            </a:r>
            <a:r>
              <a:rPr lang="en-US" dirty="0">
                <a:sym typeface="Symbol"/>
              </a:rPr>
              <a:t></a:t>
            </a:r>
            <a:r>
              <a:rPr lang="en-US" dirty="0"/>
              <a:t> decay, K&gt;0 </a:t>
            </a:r>
            <a:r>
              <a:rPr lang="en-US" dirty="0">
                <a:sym typeface="Symbol"/>
              </a:rPr>
              <a:t></a:t>
            </a:r>
            <a:r>
              <a:rPr lang="en-US" dirty="0"/>
              <a:t> growth</a:t>
            </a:r>
          </a:p>
        </p:txBody>
      </p:sp>
    </p:spTree>
    <p:extLst>
      <p:ext uri="{BB962C8B-B14F-4D97-AF65-F5344CB8AC3E}">
        <p14:creationId xmlns:p14="http://schemas.microsoft.com/office/powerpoint/2010/main" val="28952440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Logistics Growth [BC]</a:t>
            </a:r>
            <a:r>
              <a:rPr lang="en-US" dirty="0"/>
              <a:t> [Unit 6.5]</a:t>
            </a:r>
          </a:p>
        </p:txBody>
      </p:sp>
      <p:sp>
        <p:nvSpPr>
          <p:cNvPr id="3" name="Content Placeholder 2"/>
          <p:cNvSpPr>
            <a:spLocks noGrp="1"/>
          </p:cNvSpPr>
          <p:nvPr>
            <p:ph idx="1"/>
          </p:nvPr>
        </p:nvSpPr>
        <p:spPr/>
        <p:txBody>
          <a:bodyPr/>
          <a:lstStyle/>
          <a:p>
            <a:r>
              <a:rPr lang="en-US" dirty="0"/>
              <a:t>Objective: The students will be able to solve real-world </a:t>
            </a:r>
            <a:r>
              <a:rPr lang="en-US" dirty="0" smtClean="0"/>
              <a:t>logistics </a:t>
            </a:r>
            <a:r>
              <a:rPr lang="en-US" dirty="0"/>
              <a:t>growth problems as functions of time and population.</a:t>
            </a:r>
          </a:p>
          <a:p>
            <a:r>
              <a:rPr lang="en-US" dirty="0"/>
              <a:t>Key ideas: Integration by partial fractions; carrying capacity limit growth of population, initial population possibilities; population at maximum rate of growth, time of maximum rate of growth; ratio of (M-P</a:t>
            </a:r>
            <a:r>
              <a:rPr lang="en-US" baseline="-25000" dirty="0"/>
              <a:t>0</a:t>
            </a:r>
            <a:r>
              <a:rPr lang="en-US" dirty="0"/>
              <a:t>)/P</a:t>
            </a:r>
            <a:r>
              <a:rPr lang="en-US" baseline="-25000" dirty="0"/>
              <a:t>0</a:t>
            </a:r>
            <a:endParaRPr lang="en-US" dirty="0"/>
          </a:p>
        </p:txBody>
      </p:sp>
    </p:spTree>
    <p:extLst>
      <p:ext uri="{BB962C8B-B14F-4D97-AF65-F5344CB8AC3E}">
        <p14:creationId xmlns:p14="http://schemas.microsoft.com/office/powerpoint/2010/main" val="16661833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Integral as net change</a:t>
            </a:r>
            <a:r>
              <a:rPr lang="en-US" dirty="0"/>
              <a:t> [Unit 7.1]</a:t>
            </a:r>
          </a:p>
        </p:txBody>
      </p:sp>
      <p:sp>
        <p:nvSpPr>
          <p:cNvPr id="3" name="Content Placeholder 2"/>
          <p:cNvSpPr>
            <a:spLocks noGrp="1"/>
          </p:cNvSpPr>
          <p:nvPr>
            <p:ph idx="1"/>
          </p:nvPr>
        </p:nvSpPr>
        <p:spPr/>
        <p:txBody>
          <a:bodyPr/>
          <a:lstStyle/>
          <a:p>
            <a:r>
              <a:rPr lang="en-US" dirty="0"/>
              <a:t>Objective: The students will be able to model real-world problems, and convert the model into an integral.</a:t>
            </a:r>
          </a:p>
          <a:p>
            <a:r>
              <a:rPr lang="en-US" dirty="0"/>
              <a:t>Key ideas: Approximating with a Reimann </a:t>
            </a:r>
            <a:r>
              <a:rPr lang="en-US" dirty="0" smtClean="0"/>
              <a:t>sum</a:t>
            </a:r>
            <a:endParaRPr lang="en-US" dirty="0"/>
          </a:p>
        </p:txBody>
      </p:sp>
    </p:spTree>
    <p:extLst>
      <p:ext uri="{BB962C8B-B14F-4D97-AF65-F5344CB8AC3E}">
        <p14:creationId xmlns:p14="http://schemas.microsoft.com/office/powerpoint/2010/main" val="30329752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Areas in the Plane</a:t>
            </a:r>
            <a:r>
              <a:rPr lang="en-US" dirty="0"/>
              <a:t> [Unit 7.2]</a:t>
            </a:r>
          </a:p>
        </p:txBody>
      </p:sp>
      <p:sp>
        <p:nvSpPr>
          <p:cNvPr id="3" name="Content Placeholder 2"/>
          <p:cNvSpPr>
            <a:spLocks noGrp="1"/>
          </p:cNvSpPr>
          <p:nvPr>
            <p:ph idx="1"/>
          </p:nvPr>
        </p:nvSpPr>
        <p:spPr/>
        <p:txBody>
          <a:bodyPr/>
          <a:lstStyle/>
          <a:p>
            <a:r>
              <a:rPr lang="en-US" dirty="0"/>
              <a:t>Objective: The students will be able to model real-world, planar-representation problems, and explain and interpret the solution using proper units.</a:t>
            </a:r>
          </a:p>
          <a:p>
            <a:r>
              <a:rPr lang="en-US" dirty="0"/>
              <a:t>Key ideas: Upper-function – Lower-function; Right-function – Left-function; integrating in “y” vs. “x”; use of symmetry to simplify problems; use of geometry when possible</a:t>
            </a:r>
          </a:p>
        </p:txBody>
      </p:sp>
    </p:spTree>
    <p:extLst>
      <p:ext uri="{BB962C8B-B14F-4D97-AF65-F5344CB8AC3E}">
        <p14:creationId xmlns:p14="http://schemas.microsoft.com/office/powerpoint/2010/main" val="17294794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Volumes</a:t>
            </a:r>
            <a:r>
              <a:rPr lang="en-US" dirty="0"/>
              <a:t> [Unit 7.3]</a:t>
            </a:r>
          </a:p>
        </p:txBody>
      </p:sp>
      <p:sp>
        <p:nvSpPr>
          <p:cNvPr id="3" name="Content Placeholder 2"/>
          <p:cNvSpPr>
            <a:spLocks noGrp="1"/>
          </p:cNvSpPr>
          <p:nvPr>
            <p:ph idx="1"/>
          </p:nvPr>
        </p:nvSpPr>
        <p:spPr/>
        <p:txBody>
          <a:bodyPr/>
          <a:lstStyle/>
          <a:p>
            <a:r>
              <a:rPr lang="en-US" dirty="0"/>
              <a:t>Objective: The students will be able to solve for the volume of a 3D object which as a known cross section.</a:t>
            </a:r>
          </a:p>
          <a:p>
            <a:r>
              <a:rPr lang="en-US" dirty="0"/>
              <a:t>Key ideas: Volumes of revolution – </a:t>
            </a:r>
            <a:r>
              <a:rPr lang="en-US" dirty="0" err="1"/>
              <a:t>x&amp;y</a:t>
            </a:r>
            <a:r>
              <a:rPr lang="en-US" dirty="0"/>
              <a:t> axes, lines || to </a:t>
            </a:r>
            <a:r>
              <a:rPr lang="en-US" dirty="0" err="1"/>
              <a:t>x&amp;y</a:t>
            </a:r>
            <a:r>
              <a:rPr lang="en-US" dirty="0"/>
              <a:t> axes; cylindrical shell </a:t>
            </a:r>
            <a:r>
              <a:rPr lang="en-US" dirty="0" smtClean="0"/>
              <a:t>technique</a:t>
            </a:r>
            <a:r>
              <a:rPr lang="en-US" dirty="0"/>
              <a:t>; volumes with algebraically-defined cross sections</a:t>
            </a:r>
          </a:p>
        </p:txBody>
      </p:sp>
    </p:spTree>
    <p:extLst>
      <p:ext uri="{BB962C8B-B14F-4D97-AF65-F5344CB8AC3E}">
        <p14:creationId xmlns:p14="http://schemas.microsoft.com/office/powerpoint/2010/main" val="14368017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Lengths of Curves [BC]</a:t>
            </a:r>
            <a:r>
              <a:rPr lang="en-US" dirty="0"/>
              <a:t> [Unit 7.4]</a:t>
            </a:r>
          </a:p>
        </p:txBody>
      </p:sp>
      <p:sp>
        <p:nvSpPr>
          <p:cNvPr id="3" name="Content Placeholder 2"/>
          <p:cNvSpPr>
            <a:spLocks noGrp="1"/>
          </p:cNvSpPr>
          <p:nvPr>
            <p:ph idx="1"/>
          </p:nvPr>
        </p:nvSpPr>
        <p:spPr/>
        <p:txBody>
          <a:bodyPr/>
          <a:lstStyle/>
          <a:p>
            <a:r>
              <a:rPr lang="en-US" dirty="0"/>
              <a:t>Objective: The students will be able to find the length of a smooth curve using along the x, y or t axes.</a:t>
            </a:r>
          </a:p>
          <a:p>
            <a:r>
              <a:rPr lang="en-US" dirty="0"/>
              <a:t>Key ideas: Pythagorean form of the differential line segment.</a:t>
            </a:r>
          </a:p>
        </p:txBody>
      </p:sp>
    </p:spTree>
    <p:extLst>
      <p:ext uri="{BB962C8B-B14F-4D97-AF65-F5344CB8AC3E}">
        <p14:creationId xmlns:p14="http://schemas.microsoft.com/office/powerpoint/2010/main" val="18913764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Science and Statistics Applications [AB]</a:t>
            </a:r>
            <a:r>
              <a:rPr lang="en-US" dirty="0"/>
              <a:t> [Unit 7.5]</a:t>
            </a:r>
          </a:p>
        </p:txBody>
      </p:sp>
      <p:sp>
        <p:nvSpPr>
          <p:cNvPr id="3" name="Content Placeholder 2"/>
          <p:cNvSpPr>
            <a:spLocks noGrp="1"/>
          </p:cNvSpPr>
          <p:nvPr>
            <p:ph idx="1"/>
          </p:nvPr>
        </p:nvSpPr>
        <p:spPr/>
        <p:txBody>
          <a:bodyPr/>
          <a:lstStyle/>
          <a:p>
            <a:r>
              <a:rPr lang="en-US" dirty="0"/>
              <a:t>Objective: The student will be able to explain a diversity of ways in which integrals can be used to solve real-world applications.</a:t>
            </a:r>
          </a:p>
          <a:p>
            <a:r>
              <a:rPr lang="en-US" dirty="0"/>
              <a:t>Key ideas: Using the units defined to determine the correct approach to a solution</a:t>
            </a:r>
          </a:p>
        </p:txBody>
      </p:sp>
    </p:spTree>
    <p:extLst>
      <p:ext uri="{BB962C8B-B14F-4D97-AF65-F5344CB8AC3E}">
        <p14:creationId xmlns:p14="http://schemas.microsoft.com/office/powerpoint/2010/main" val="29976974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L’Hopital’s</a:t>
            </a:r>
            <a:r>
              <a:rPr lang="en-US" b="1" dirty="0"/>
              <a:t> Rule [BC]</a:t>
            </a:r>
            <a:r>
              <a:rPr lang="en-US" dirty="0"/>
              <a:t> [Unit 8.2]</a:t>
            </a:r>
          </a:p>
        </p:txBody>
      </p:sp>
      <p:sp>
        <p:nvSpPr>
          <p:cNvPr id="3" name="Content Placeholder 2"/>
          <p:cNvSpPr>
            <a:spLocks noGrp="1"/>
          </p:cNvSpPr>
          <p:nvPr>
            <p:ph idx="1"/>
          </p:nvPr>
        </p:nvSpPr>
        <p:spPr/>
        <p:txBody>
          <a:bodyPr/>
          <a:lstStyle/>
          <a:p>
            <a:r>
              <a:rPr lang="en-US" dirty="0"/>
              <a:t>Objective: The student will be able to recognize the 7 indeterminate forms of limits, and apply appropriate algebraic </a:t>
            </a:r>
            <a:r>
              <a:rPr lang="en-US" dirty="0" smtClean="0"/>
              <a:t>techniques </a:t>
            </a:r>
            <a:r>
              <a:rPr lang="en-US" dirty="0"/>
              <a:t>to allow for the use of </a:t>
            </a:r>
            <a:r>
              <a:rPr lang="en-US" dirty="0" err="1" smtClean="0"/>
              <a:t>L’Hopital’s</a:t>
            </a:r>
            <a:r>
              <a:rPr lang="en-US" dirty="0" smtClean="0"/>
              <a:t> </a:t>
            </a:r>
            <a:r>
              <a:rPr lang="en-US" dirty="0"/>
              <a:t>solution.</a:t>
            </a:r>
          </a:p>
          <a:p>
            <a:r>
              <a:rPr lang="en-US" dirty="0"/>
              <a:t>Key ideas: Definition of “convergence”; infinite sequences</a:t>
            </a:r>
          </a:p>
        </p:txBody>
      </p:sp>
    </p:spTree>
    <p:extLst>
      <p:ext uri="{BB962C8B-B14F-4D97-AF65-F5344CB8AC3E}">
        <p14:creationId xmlns:p14="http://schemas.microsoft.com/office/powerpoint/2010/main" val="9887007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Relative Rates of Growth </a:t>
            </a:r>
            <a:r>
              <a:rPr lang="en-US" b="1" dirty="0" smtClean="0"/>
              <a:t/>
            </a:r>
            <a:br>
              <a:rPr lang="en-US" b="1" dirty="0" smtClean="0"/>
            </a:br>
            <a:r>
              <a:rPr lang="en-US" b="1" dirty="0" smtClean="0"/>
              <a:t>[</a:t>
            </a:r>
            <a:r>
              <a:rPr lang="en-US" b="1" dirty="0"/>
              <a:t>BC]</a:t>
            </a:r>
            <a:r>
              <a:rPr lang="en-US" dirty="0"/>
              <a:t> [Unit 8.3]</a:t>
            </a:r>
          </a:p>
        </p:txBody>
      </p:sp>
      <p:sp>
        <p:nvSpPr>
          <p:cNvPr id="3" name="Content Placeholder 2"/>
          <p:cNvSpPr>
            <a:spLocks noGrp="1"/>
          </p:cNvSpPr>
          <p:nvPr>
            <p:ph idx="1"/>
          </p:nvPr>
        </p:nvSpPr>
        <p:spPr/>
        <p:txBody>
          <a:bodyPr/>
          <a:lstStyle/>
          <a:p>
            <a:r>
              <a:rPr lang="en-US" dirty="0"/>
              <a:t>Objective: The student will be able to understand growth rates as a key aspect of modeling long-term behavior of functions.</a:t>
            </a:r>
          </a:p>
          <a:p>
            <a:r>
              <a:rPr lang="en-US" dirty="0"/>
              <a:t>Key ideas: Parent function end-behavior</a:t>
            </a:r>
          </a:p>
        </p:txBody>
      </p:sp>
    </p:spTree>
    <p:extLst>
      <p:ext uri="{BB962C8B-B14F-4D97-AF65-F5344CB8AC3E}">
        <p14:creationId xmlns:p14="http://schemas.microsoft.com/office/powerpoint/2010/main" val="25357579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Limits of Functions</a:t>
            </a:r>
            <a:r>
              <a:rPr lang="en-US" dirty="0"/>
              <a:t> (including one-sided limits) [Unit 2.1]</a:t>
            </a:r>
          </a:p>
        </p:txBody>
      </p:sp>
      <p:sp>
        <p:nvSpPr>
          <p:cNvPr id="3" name="Content Placeholder 2"/>
          <p:cNvSpPr>
            <a:spLocks noGrp="1"/>
          </p:cNvSpPr>
          <p:nvPr>
            <p:ph idx="1"/>
          </p:nvPr>
        </p:nvSpPr>
        <p:spPr/>
        <p:txBody>
          <a:bodyPr/>
          <a:lstStyle/>
          <a:p>
            <a:r>
              <a:rPr lang="en-US" dirty="0"/>
              <a:t>Objective: The student will have an intuitive understanding of the limiting process; the ability to calculate limits using algebra, and will be able to estimate limits from graphs or tables of data.</a:t>
            </a:r>
          </a:p>
          <a:p>
            <a:r>
              <a:rPr lang="en-US" dirty="0"/>
              <a:t>Key ideas: P61–Properties of Limits; P64–1 sided Limits; P65–Sandwich Theorem; 1</a:t>
            </a:r>
            <a:r>
              <a:rPr lang="en-US" baseline="30000" dirty="0"/>
              <a:t>st</a:t>
            </a:r>
            <a:r>
              <a:rPr lang="en-US" dirty="0"/>
              <a:t> reason limits DNE: limit</a:t>
            </a:r>
            <a:r>
              <a:rPr lang="en-US" baseline="30000" dirty="0"/>
              <a:t>–</a:t>
            </a:r>
            <a:r>
              <a:rPr lang="en-US" dirty="0"/>
              <a:t> ≠ limit</a:t>
            </a:r>
            <a:r>
              <a:rPr lang="en-US" baseline="30000" dirty="0"/>
              <a:t>+</a:t>
            </a:r>
            <a:r>
              <a:rPr lang="en-US" dirty="0"/>
              <a:t>.</a:t>
            </a:r>
          </a:p>
        </p:txBody>
      </p:sp>
    </p:spTree>
    <p:extLst>
      <p:ext uri="{BB962C8B-B14F-4D97-AF65-F5344CB8AC3E}">
        <p14:creationId xmlns:p14="http://schemas.microsoft.com/office/powerpoint/2010/main" val="123061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Improper Integrals [BC]</a:t>
            </a:r>
            <a:r>
              <a:rPr lang="en-US" dirty="0"/>
              <a:t> [Unit 8.4]</a:t>
            </a:r>
          </a:p>
        </p:txBody>
      </p:sp>
      <p:sp>
        <p:nvSpPr>
          <p:cNvPr id="3" name="Content Placeholder 2"/>
          <p:cNvSpPr>
            <a:spLocks noGrp="1"/>
          </p:cNvSpPr>
          <p:nvPr>
            <p:ph idx="1"/>
          </p:nvPr>
        </p:nvSpPr>
        <p:spPr/>
        <p:txBody>
          <a:bodyPr>
            <a:normAutofit lnSpcReduction="10000"/>
          </a:bodyPr>
          <a:lstStyle/>
          <a:p>
            <a:r>
              <a:rPr lang="en-US" dirty="0"/>
              <a:t>Objective: The student will be able to evaluate integrals in which an infinity is involved in the specification of the domain function.</a:t>
            </a:r>
          </a:p>
          <a:p>
            <a:r>
              <a:rPr lang="en-US" dirty="0"/>
              <a:t>Key ideas: Converting infinities to limits at infinity; “removing” negative exponents, “</a:t>
            </a:r>
            <a:r>
              <a:rPr lang="en-US" dirty="0" err="1"/>
              <a:t>spliting</a:t>
            </a:r>
            <a:r>
              <a:rPr lang="en-US" dirty="0"/>
              <a:t>” domains; using </a:t>
            </a:r>
            <a:r>
              <a:rPr lang="en-US" dirty="0" err="1"/>
              <a:t>L’Hopital’s</a:t>
            </a:r>
            <a:r>
              <a:rPr lang="en-US" dirty="0"/>
              <a:t> rule; recognizing vertical asymptotes in domain; solution by comparison with a known convergent or divergent function</a:t>
            </a:r>
          </a:p>
        </p:txBody>
      </p:sp>
    </p:spTree>
    <p:extLst>
      <p:ext uri="{BB962C8B-B14F-4D97-AF65-F5344CB8AC3E}">
        <p14:creationId xmlns:p14="http://schemas.microsoft.com/office/powerpoint/2010/main" val="9008811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Power Series [BC]</a:t>
            </a:r>
            <a:r>
              <a:rPr lang="en-US" dirty="0"/>
              <a:t> [Unit 9.1]</a:t>
            </a:r>
          </a:p>
        </p:txBody>
      </p:sp>
      <p:sp>
        <p:nvSpPr>
          <p:cNvPr id="3" name="Content Placeholder 2"/>
          <p:cNvSpPr>
            <a:spLocks noGrp="1"/>
          </p:cNvSpPr>
          <p:nvPr>
            <p:ph idx="1"/>
          </p:nvPr>
        </p:nvSpPr>
        <p:spPr/>
        <p:txBody>
          <a:bodyPr/>
          <a:lstStyle/>
          <a:p>
            <a:r>
              <a:rPr lang="en-US" dirty="0"/>
              <a:t>Objective: The student will be able to analyze a power series fro convergence, and perform term-by-term differentiation and integration of a power series.</a:t>
            </a:r>
          </a:p>
          <a:p>
            <a:r>
              <a:rPr lang="en-US" dirty="0"/>
              <a:t>Key ideas: representing functions as geometric series; exploration 1 – finding power series</a:t>
            </a:r>
          </a:p>
        </p:txBody>
      </p:sp>
    </p:spTree>
    <p:extLst>
      <p:ext uri="{BB962C8B-B14F-4D97-AF65-F5344CB8AC3E}">
        <p14:creationId xmlns:p14="http://schemas.microsoft.com/office/powerpoint/2010/main" val="31596824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Taylor Series [BC]</a:t>
            </a:r>
            <a:r>
              <a:rPr lang="en-US" dirty="0"/>
              <a:t> [Unit 9.2]</a:t>
            </a:r>
          </a:p>
        </p:txBody>
      </p:sp>
      <p:sp>
        <p:nvSpPr>
          <p:cNvPr id="3" name="Content Placeholder 2"/>
          <p:cNvSpPr>
            <a:spLocks noGrp="1"/>
          </p:cNvSpPr>
          <p:nvPr>
            <p:ph idx="1"/>
          </p:nvPr>
        </p:nvSpPr>
        <p:spPr/>
        <p:txBody>
          <a:bodyPr>
            <a:normAutofit lnSpcReduction="10000"/>
          </a:bodyPr>
          <a:lstStyle/>
          <a:p>
            <a:r>
              <a:rPr lang="en-US" dirty="0"/>
              <a:t>Objective: The student will be able to generate a Taylor series from the definition; find a partial sum of a Taylor series; and identify special forms of the Taylor series for common applications.</a:t>
            </a:r>
          </a:p>
          <a:p>
            <a:r>
              <a:rPr lang="en-US" dirty="0"/>
              <a:t>Key ideas: </a:t>
            </a:r>
            <a:r>
              <a:rPr lang="en-US" dirty="0" err="1"/>
              <a:t>Maclaurin</a:t>
            </a:r>
            <a:r>
              <a:rPr lang="en-US" dirty="0"/>
              <a:t> </a:t>
            </a:r>
            <a:r>
              <a:rPr lang="en-US" dirty="0">
                <a:sym typeface="Symbol"/>
              </a:rPr>
              <a:t></a:t>
            </a:r>
            <a:r>
              <a:rPr lang="en-US" dirty="0"/>
              <a:t> Taylor at “0”; “order” of a Taylor series; more terms </a:t>
            </a:r>
            <a:r>
              <a:rPr lang="en-US" dirty="0">
                <a:sym typeface="Symbol"/>
              </a:rPr>
              <a:t></a:t>
            </a:r>
            <a:r>
              <a:rPr lang="en-US" dirty="0"/>
              <a:t> more accuracy; Taylor series for polynomials; combining Taylor series</a:t>
            </a:r>
          </a:p>
        </p:txBody>
      </p:sp>
    </p:spTree>
    <p:extLst>
      <p:ext uri="{BB962C8B-B14F-4D97-AF65-F5344CB8AC3E}">
        <p14:creationId xmlns:p14="http://schemas.microsoft.com/office/powerpoint/2010/main" val="3816317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Taylor’s Theorem [BC]</a:t>
            </a:r>
            <a:r>
              <a:rPr lang="en-US" dirty="0"/>
              <a:t> [Unit 9.3]</a:t>
            </a:r>
          </a:p>
        </p:txBody>
      </p:sp>
      <p:sp>
        <p:nvSpPr>
          <p:cNvPr id="3" name="Content Placeholder 2"/>
          <p:cNvSpPr>
            <a:spLocks noGrp="1"/>
          </p:cNvSpPr>
          <p:nvPr>
            <p:ph idx="1"/>
          </p:nvPr>
        </p:nvSpPr>
        <p:spPr/>
        <p:txBody>
          <a:bodyPr/>
          <a:lstStyle/>
          <a:p>
            <a:r>
              <a:rPr lang="en-US" dirty="0"/>
              <a:t>Objective: The student will be able to evaluate the accuracy of a Taylor polynomial for a given number of terms.</a:t>
            </a:r>
          </a:p>
          <a:p>
            <a:r>
              <a:rPr lang="en-US" dirty="0"/>
              <a:t>Key ideas: Remainder is 1</a:t>
            </a:r>
            <a:r>
              <a:rPr lang="en-US" baseline="30000" dirty="0"/>
              <a:t>st</a:t>
            </a:r>
            <a:r>
              <a:rPr lang="en-US" dirty="0"/>
              <a:t> unused term at unknown “c” </a:t>
            </a:r>
            <a:r>
              <a:rPr lang="en-US" dirty="0">
                <a:sym typeface="Symbol"/>
              </a:rPr>
              <a:t></a:t>
            </a:r>
            <a:r>
              <a:rPr lang="en-US" dirty="0"/>
              <a:t> related to MVT</a:t>
            </a:r>
          </a:p>
        </p:txBody>
      </p:sp>
    </p:spTree>
    <p:extLst>
      <p:ext uri="{BB962C8B-B14F-4D97-AF65-F5344CB8AC3E}">
        <p14:creationId xmlns:p14="http://schemas.microsoft.com/office/powerpoint/2010/main" val="16066842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Radius of Convergence [BC]</a:t>
            </a:r>
            <a:r>
              <a:rPr lang="en-US" dirty="0"/>
              <a:t> [Unit 9.4]</a:t>
            </a:r>
          </a:p>
        </p:txBody>
      </p:sp>
      <p:sp>
        <p:nvSpPr>
          <p:cNvPr id="3" name="Content Placeholder 2"/>
          <p:cNvSpPr>
            <a:spLocks noGrp="1"/>
          </p:cNvSpPr>
          <p:nvPr>
            <p:ph idx="1"/>
          </p:nvPr>
        </p:nvSpPr>
        <p:spPr/>
        <p:txBody>
          <a:bodyPr/>
          <a:lstStyle/>
          <a:p>
            <a:r>
              <a:rPr lang="en-US" dirty="0"/>
              <a:t>Objective: The student will be able to find the radius of convergence of an arbitrary power series.</a:t>
            </a:r>
          </a:p>
          <a:p>
            <a:r>
              <a:rPr lang="en-US" dirty="0"/>
              <a:t>Key ideas: Nth-term test; direct comparison test; absolute convergence; ratio test; sum of a telescoping series</a:t>
            </a:r>
          </a:p>
        </p:txBody>
      </p:sp>
    </p:spTree>
    <p:extLst>
      <p:ext uri="{BB962C8B-B14F-4D97-AF65-F5344CB8AC3E}">
        <p14:creationId xmlns:p14="http://schemas.microsoft.com/office/powerpoint/2010/main" val="26187973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Testing Convergence at End Points [BC]</a:t>
            </a:r>
            <a:r>
              <a:rPr lang="en-US" dirty="0"/>
              <a:t> [Unit 9.5]</a:t>
            </a:r>
          </a:p>
        </p:txBody>
      </p:sp>
      <p:sp>
        <p:nvSpPr>
          <p:cNvPr id="3" name="Content Placeholder 2"/>
          <p:cNvSpPr>
            <a:spLocks noGrp="1"/>
          </p:cNvSpPr>
          <p:nvPr>
            <p:ph idx="1"/>
          </p:nvPr>
        </p:nvSpPr>
        <p:spPr/>
        <p:txBody>
          <a:bodyPr/>
          <a:lstStyle/>
          <a:p>
            <a:r>
              <a:rPr lang="en-US" dirty="0"/>
              <a:t>Objective: The student will be able to </a:t>
            </a:r>
            <a:r>
              <a:rPr lang="en-US" dirty="0" smtClean="0"/>
              <a:t>evaluate </a:t>
            </a:r>
            <a:r>
              <a:rPr lang="en-US" dirty="0"/>
              <a:t>convergence at end points of a domain to determine the interval of convergence of an infinite series.</a:t>
            </a:r>
          </a:p>
          <a:p>
            <a:r>
              <a:rPr lang="en-US" dirty="0"/>
              <a:t>Key ideas: Integral test; p-series test; limit comparison test; alternating series test and error analysis; harmonic series; which to use? </a:t>
            </a:r>
            <a:r>
              <a:rPr lang="en-US" dirty="0">
                <a:sym typeface="Symbol"/>
              </a:rPr>
              <a:t></a:t>
            </a:r>
            <a:r>
              <a:rPr lang="en-US" dirty="0"/>
              <a:t> rules-of-thumb</a:t>
            </a:r>
          </a:p>
        </p:txBody>
      </p:sp>
    </p:spTree>
    <p:extLst>
      <p:ext uri="{BB962C8B-B14F-4D97-AF65-F5344CB8AC3E}">
        <p14:creationId xmlns:p14="http://schemas.microsoft.com/office/powerpoint/2010/main" val="26915895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Parametric Functions [BC]</a:t>
            </a:r>
            <a:r>
              <a:rPr lang="en-US" dirty="0"/>
              <a:t> [Unit 10.1]</a:t>
            </a:r>
          </a:p>
        </p:txBody>
      </p:sp>
      <p:sp>
        <p:nvSpPr>
          <p:cNvPr id="3" name="Content Placeholder 2"/>
          <p:cNvSpPr>
            <a:spLocks noGrp="1"/>
          </p:cNvSpPr>
          <p:nvPr>
            <p:ph idx="1"/>
          </p:nvPr>
        </p:nvSpPr>
        <p:spPr/>
        <p:txBody>
          <a:bodyPr/>
          <a:lstStyle/>
          <a:p>
            <a:r>
              <a:rPr lang="en-US" dirty="0"/>
              <a:t>Objective: The student will be able to apply the theorems of calculus to functions described in parametric form.</a:t>
            </a:r>
          </a:p>
          <a:p>
            <a:r>
              <a:rPr lang="en-US" dirty="0"/>
              <a:t>Key ideas: Chain rule; Pythagorean form of differential arc length</a:t>
            </a:r>
          </a:p>
        </p:txBody>
      </p:sp>
    </p:spTree>
    <p:extLst>
      <p:ext uri="{BB962C8B-B14F-4D97-AF65-F5344CB8AC3E}">
        <p14:creationId xmlns:p14="http://schemas.microsoft.com/office/powerpoint/2010/main" val="1341136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Vectors in the Plane [BC]</a:t>
            </a:r>
            <a:r>
              <a:rPr lang="en-US" dirty="0"/>
              <a:t> [Unit 10.2]</a:t>
            </a:r>
          </a:p>
        </p:txBody>
      </p:sp>
      <p:sp>
        <p:nvSpPr>
          <p:cNvPr id="3" name="Content Placeholder 2"/>
          <p:cNvSpPr>
            <a:spLocks noGrp="1"/>
          </p:cNvSpPr>
          <p:nvPr>
            <p:ph idx="1"/>
          </p:nvPr>
        </p:nvSpPr>
        <p:spPr/>
        <p:txBody>
          <a:bodyPr/>
          <a:lstStyle/>
          <a:p>
            <a:r>
              <a:rPr lang="en-US" dirty="0"/>
              <a:t>Objective: The student will be able to apply the theorems of calculus to functions described in vector form.</a:t>
            </a:r>
          </a:p>
          <a:p>
            <a:r>
              <a:rPr lang="en-US" dirty="0"/>
              <a:t>Key ideas: Applying theorems to vector components; displacement vs. distance traveled</a:t>
            </a:r>
          </a:p>
        </p:txBody>
      </p:sp>
    </p:spTree>
    <p:extLst>
      <p:ext uri="{BB962C8B-B14F-4D97-AF65-F5344CB8AC3E}">
        <p14:creationId xmlns:p14="http://schemas.microsoft.com/office/powerpoint/2010/main" val="203169719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Polar Functions [BC]</a:t>
            </a:r>
            <a:r>
              <a:rPr lang="en-US" dirty="0"/>
              <a:t> [Unit 10.3]</a:t>
            </a:r>
          </a:p>
        </p:txBody>
      </p:sp>
      <p:sp>
        <p:nvSpPr>
          <p:cNvPr id="3" name="Content Placeholder 2"/>
          <p:cNvSpPr>
            <a:spLocks noGrp="1"/>
          </p:cNvSpPr>
          <p:nvPr>
            <p:ph idx="1"/>
          </p:nvPr>
        </p:nvSpPr>
        <p:spPr/>
        <p:txBody>
          <a:bodyPr/>
          <a:lstStyle/>
          <a:p>
            <a:r>
              <a:rPr lang="en-US" dirty="0"/>
              <a:t>Objective: The student will be able to apply the theorems of calculus to functions described in polar form.</a:t>
            </a:r>
          </a:p>
          <a:p>
            <a:r>
              <a:rPr lang="en-US" dirty="0"/>
              <a:t>Key ideas: Polar a form of parametric; “looping” requires analysis of domain; to find values at pole set r=0; area calculated by sweeping out triangles. [Note: length of polar curves not in </a:t>
            </a:r>
            <a:r>
              <a:rPr lang="en-US" dirty="0" smtClean="0"/>
              <a:t>curriculum]</a:t>
            </a:r>
            <a:endParaRPr lang="en-US" dirty="0"/>
          </a:p>
        </p:txBody>
      </p:sp>
    </p:spTree>
    <p:extLst>
      <p:ext uri="{BB962C8B-B14F-4D97-AF65-F5344CB8AC3E}">
        <p14:creationId xmlns:p14="http://schemas.microsoft.com/office/powerpoint/2010/main" val="25454664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Asymptotic and Unbounded Behavior </a:t>
            </a:r>
            <a:r>
              <a:rPr lang="en-US" dirty="0"/>
              <a:t>[Unit 2.2]</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10000"/>
              </a:bodyPr>
              <a:lstStyle/>
              <a:p>
                <a:r>
                  <a:rPr lang="en-US" dirty="0"/>
                  <a:t>Objective: The student will have an understanding asymptotes in terms of graphical behavior; be able to describe asymptotic behavior in terms of limits involving infinity; and be able to compare relative magnitudes of functions and their rates of change.</a:t>
                </a:r>
              </a:p>
              <a:p>
                <a:r>
                  <a:rPr lang="en-US" dirty="0"/>
                  <a:t>Key ideas: P70–Horizontal Asymptote, </a:t>
                </a:r>
                <a14:m>
                  <m:oMath xmlns:m="http://schemas.openxmlformats.org/officeDocument/2006/math">
                    <m:func>
                      <m:funcPr>
                        <m:ctrlPr>
                          <a:rPr lang="en-US" i="1">
                            <a:latin typeface="Cambria Math"/>
                          </a:rPr>
                        </m:ctrlPr>
                      </m:funcPr>
                      <m:fName>
                        <m:limLow>
                          <m:limLowPr>
                            <m:ctrlPr>
                              <a:rPr lang="en-US" i="1">
                                <a:latin typeface="Cambria Math"/>
                              </a:rPr>
                            </m:ctrlPr>
                          </m:limLowPr>
                          <m:e>
                            <m:r>
                              <m:rPr>
                                <m:sty m:val="p"/>
                              </m:rPr>
                              <a:rPr lang="en-US">
                                <a:latin typeface="Cambria Math"/>
                              </a:rPr>
                              <m:t>lim</m:t>
                            </m:r>
                          </m:e>
                          <m:lim>
                            <m:r>
                              <m:rPr>
                                <m:sty m:val="p"/>
                              </m:rPr>
                              <a:rPr lang="en-US">
                                <a:latin typeface="Cambria Math"/>
                              </a:rPr>
                              <m:t>x</m:t>
                            </m:r>
                            <m:r>
                              <a:rPr lang="en-US">
                                <a:latin typeface="Cambria Math"/>
                              </a:rPr>
                              <m:t>→∞</m:t>
                            </m:r>
                          </m:lim>
                        </m:limLow>
                      </m:fName>
                      <m:e>
                        <m:f>
                          <m:fPr>
                            <m:ctrlPr>
                              <a:rPr lang="en-US" i="1">
                                <a:latin typeface="Cambria Math"/>
                              </a:rPr>
                            </m:ctrlPr>
                          </m:fPr>
                          <m:num>
                            <m:r>
                              <m:rPr>
                                <m:sty m:val="p"/>
                              </m:rPr>
                              <a:rPr lang="en-US">
                                <a:latin typeface="Cambria Math"/>
                              </a:rPr>
                              <m:t>bounded</m:t>
                            </m:r>
                            <m:r>
                              <a:rPr lang="en-US">
                                <a:latin typeface="Cambria Math"/>
                              </a:rPr>
                              <m:t> </m:t>
                            </m:r>
                            <m:r>
                              <m:rPr>
                                <m:sty m:val="p"/>
                              </m:rPr>
                              <a:rPr lang="en-US">
                                <a:latin typeface="Cambria Math"/>
                              </a:rPr>
                              <m:t>f</m:t>
                            </m:r>
                            <m:r>
                              <a:rPr lang="en-US">
                                <a:latin typeface="Cambria Math"/>
                              </a:rPr>
                              <m:t>(</m:t>
                            </m:r>
                            <m:r>
                              <m:rPr>
                                <m:sty m:val="p"/>
                              </m:rPr>
                              <a:rPr lang="en-US">
                                <a:latin typeface="Cambria Math"/>
                              </a:rPr>
                              <m:t>x</m:t>
                            </m:r>
                            <m:r>
                              <a:rPr lang="en-US">
                                <a:latin typeface="Cambria Math"/>
                              </a:rPr>
                              <m:t>)</m:t>
                            </m:r>
                          </m:num>
                          <m:den>
                            <m:r>
                              <m:rPr>
                                <m:sty m:val="p"/>
                              </m:rPr>
                              <a:rPr lang="en-US">
                                <a:latin typeface="Cambria Math"/>
                              </a:rPr>
                              <m:t>x</m:t>
                            </m:r>
                          </m:den>
                        </m:f>
                        <m:r>
                          <a:rPr lang="en-US">
                            <a:latin typeface="Cambria Math"/>
                          </a:rPr>
                          <m:t>=0</m:t>
                        </m:r>
                      </m:e>
                    </m:func>
                  </m:oMath>
                </a14:m>
                <a:r>
                  <a:rPr lang="en-US" dirty="0"/>
                  <a:t>; P72–Vertical Asymptote; P74–End Model Behavior: </a:t>
                </a:r>
                <a14:m>
                  <m:oMath xmlns:m="http://schemas.openxmlformats.org/officeDocument/2006/math">
                    <m:r>
                      <a:rPr lang="en-US" i="1">
                        <a:latin typeface="Cambria Math"/>
                      </a:rPr>
                      <m:t>𝑚𝑥</m:t>
                    </m:r>
                    <m:r>
                      <a:rPr lang="en-US" i="1">
                        <a:latin typeface="Cambria Math"/>
                      </a:rPr>
                      <m:t>+</m:t>
                    </m:r>
                    <m:r>
                      <a:rPr lang="en-US" i="1">
                        <a:latin typeface="Cambria Math"/>
                      </a:rPr>
                      <m:t>𝑏</m:t>
                    </m:r>
                    <m:r>
                      <a:rPr lang="en-US" i="1">
                        <a:latin typeface="Cambria Math"/>
                      </a:rPr>
                      <m:t>, </m:t>
                    </m:r>
                    <m:sSup>
                      <m:sSupPr>
                        <m:ctrlPr>
                          <a:rPr lang="en-US" i="1">
                            <a:latin typeface="Cambria Math"/>
                          </a:rPr>
                        </m:ctrlPr>
                      </m:sSupPr>
                      <m:e>
                        <m:r>
                          <a:rPr lang="en-US" i="1">
                            <a:latin typeface="Cambria Math"/>
                          </a:rPr>
                          <m:t>𝑥</m:t>
                        </m:r>
                      </m:e>
                      <m:sup>
                        <m:r>
                          <a:rPr lang="en-US" i="1">
                            <a:latin typeface="Cambria Math"/>
                          </a:rPr>
                          <m:t>2</m:t>
                        </m:r>
                      </m:sup>
                    </m:sSup>
                    <m:r>
                      <a:rPr lang="en-US" i="1">
                        <a:latin typeface="Cambria Math"/>
                      </a:rPr>
                      <m:t>, </m:t>
                    </m:r>
                    <m:f>
                      <m:fPr>
                        <m:ctrlPr>
                          <a:rPr lang="en-US" i="1">
                            <a:latin typeface="Cambria Math"/>
                          </a:rPr>
                        </m:ctrlPr>
                      </m:fPr>
                      <m:num>
                        <m:r>
                          <a:rPr lang="en-US" i="1">
                            <a:latin typeface="Cambria Math"/>
                          </a:rPr>
                          <m:t>1</m:t>
                        </m:r>
                      </m:num>
                      <m:den>
                        <m:r>
                          <a:rPr lang="en-US" i="1">
                            <a:latin typeface="Cambria Math"/>
                          </a:rPr>
                          <m:t>𝑥</m:t>
                        </m:r>
                      </m:den>
                    </m:f>
                    <m:r>
                      <a:rPr lang="en-US" i="1">
                        <a:latin typeface="Cambria Math"/>
                      </a:rPr>
                      <m:t>, </m:t>
                    </m:r>
                    <m:rad>
                      <m:radPr>
                        <m:degHide m:val="on"/>
                        <m:ctrlPr>
                          <a:rPr lang="en-US" i="1">
                            <a:latin typeface="Cambria Math"/>
                          </a:rPr>
                        </m:ctrlPr>
                      </m:radPr>
                      <m:deg/>
                      <m:e>
                        <m:r>
                          <a:rPr lang="en-US" i="1">
                            <a:latin typeface="Cambria Math"/>
                          </a:rPr>
                          <m:t>𝑥</m:t>
                        </m:r>
                      </m:e>
                    </m:rad>
                  </m:oMath>
                </a14:m>
                <a:r>
                  <a:rPr lang="en-US" dirty="0"/>
                  <a:t>; 2</a:t>
                </a:r>
                <a:r>
                  <a:rPr lang="en-US" baseline="30000" dirty="0"/>
                  <a:t>nd</a:t>
                </a:r>
                <a:r>
                  <a:rPr lang="en-US" dirty="0"/>
                  <a:t> &amp; 3</a:t>
                </a:r>
                <a:r>
                  <a:rPr lang="en-US" baseline="30000" dirty="0"/>
                  <a:t>rd</a:t>
                </a:r>
                <a:r>
                  <a:rPr lang="en-US" dirty="0"/>
                  <a:t> reasons limits DNE: vertical asymptote, oscillating behavior.</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185" t="-2022" r="-148"/>
                </a:stretch>
              </a:blipFill>
            </p:spPr>
            <p:txBody>
              <a:bodyPr/>
              <a:lstStyle/>
              <a:p>
                <a:r>
                  <a:rPr lang="en-US">
                    <a:noFill/>
                  </a:rPr>
                  <a:t> </a:t>
                </a:r>
              </a:p>
            </p:txBody>
          </p:sp>
        </mc:Fallback>
      </mc:AlternateContent>
    </p:spTree>
    <p:extLst>
      <p:ext uri="{BB962C8B-B14F-4D97-AF65-F5344CB8AC3E}">
        <p14:creationId xmlns:p14="http://schemas.microsoft.com/office/powerpoint/2010/main" val="23966739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Continuity as a Property of Functions</a:t>
            </a:r>
            <a:r>
              <a:rPr lang="en-US" dirty="0"/>
              <a:t> [Unit 2.3]</a:t>
            </a:r>
          </a:p>
        </p:txBody>
      </p:sp>
      <p:sp>
        <p:nvSpPr>
          <p:cNvPr id="3" name="Content Placeholder 2"/>
          <p:cNvSpPr>
            <a:spLocks noGrp="1"/>
          </p:cNvSpPr>
          <p:nvPr>
            <p:ph idx="1"/>
          </p:nvPr>
        </p:nvSpPr>
        <p:spPr/>
        <p:txBody>
          <a:bodyPr/>
          <a:lstStyle/>
          <a:p>
            <a:r>
              <a:rPr lang="en-US" dirty="0"/>
              <a:t>Objective: The student will have an intuitive understanding of continuity in terms of limits; geometric understanding of graphs of continuous functions; and be able to apply the Intermediate Value Theorem to appropriate functions.</a:t>
            </a:r>
          </a:p>
          <a:p>
            <a:r>
              <a:rPr lang="en-US" dirty="0"/>
              <a:t>Key ideas: P79–Continuity at a point; P83–IVT</a:t>
            </a:r>
          </a:p>
        </p:txBody>
      </p:sp>
    </p:spTree>
    <p:extLst>
      <p:ext uri="{BB962C8B-B14F-4D97-AF65-F5344CB8AC3E}">
        <p14:creationId xmlns:p14="http://schemas.microsoft.com/office/powerpoint/2010/main" val="11609821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Concept of the Derivative</a:t>
            </a:r>
            <a:r>
              <a:rPr lang="en-US" dirty="0"/>
              <a:t> [Unit 2.4]</a:t>
            </a:r>
          </a:p>
        </p:txBody>
      </p:sp>
      <p:sp>
        <p:nvSpPr>
          <p:cNvPr id="3" name="Content Placeholder 2"/>
          <p:cNvSpPr>
            <a:spLocks noGrp="1"/>
          </p:cNvSpPr>
          <p:nvPr>
            <p:ph idx="1"/>
          </p:nvPr>
        </p:nvSpPr>
        <p:spPr/>
        <p:txBody>
          <a:bodyPr>
            <a:normAutofit fontScale="92500"/>
          </a:bodyPr>
          <a:lstStyle/>
          <a:p>
            <a:r>
              <a:rPr lang="en-US" dirty="0"/>
              <a:t>Objective: The student will be able to recognize a derivative presented graphically, numerically, and analytically; interpret the derivative as an instantaneous rate of change; understand the derivative as the limit of the difference quotient; and understand the relationship between differentiability and continuity.</a:t>
            </a:r>
          </a:p>
          <a:p>
            <a:r>
              <a:rPr lang="en-US" dirty="0"/>
              <a:t>Key ideas: P90–Slope of a curve at a point, P91–normal line to a curve.</a:t>
            </a:r>
          </a:p>
        </p:txBody>
      </p:sp>
    </p:spTree>
    <p:extLst>
      <p:ext uri="{BB962C8B-B14F-4D97-AF65-F5344CB8AC3E}">
        <p14:creationId xmlns:p14="http://schemas.microsoft.com/office/powerpoint/2010/main" val="12233098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Derivative at a Point</a:t>
            </a:r>
            <a:r>
              <a:rPr lang="en-US" dirty="0"/>
              <a:t> [Unit 3.1]</a:t>
            </a:r>
          </a:p>
        </p:txBody>
      </p:sp>
      <p:sp>
        <p:nvSpPr>
          <p:cNvPr id="3" name="Content Placeholder 2"/>
          <p:cNvSpPr>
            <a:spLocks noGrp="1"/>
          </p:cNvSpPr>
          <p:nvPr>
            <p:ph idx="1"/>
          </p:nvPr>
        </p:nvSpPr>
        <p:spPr/>
        <p:txBody>
          <a:bodyPr>
            <a:normAutofit fontScale="92500" lnSpcReduction="20000"/>
          </a:bodyPr>
          <a:lstStyle/>
          <a:p>
            <a:r>
              <a:rPr lang="en-US" dirty="0"/>
              <a:t>Objective: The student will be able to find the slope of a curve at a point, emphasizing points at which there are vertical tangents, and no tangents; find the tangent line to a curve at a point and use it for local linear approximation; understand the instantaneous rate of change as the limit of average rate of change; and approximate rate of change from graphs and tables of values.</a:t>
            </a:r>
          </a:p>
          <a:p>
            <a:r>
              <a:rPr lang="en-US" dirty="0"/>
              <a:t>Key ideas: P102–Exploration1; P99–Derivative; P100–Derivative at a point, P101–Notation.</a:t>
            </a:r>
          </a:p>
        </p:txBody>
      </p:sp>
    </p:spTree>
    <p:extLst>
      <p:ext uri="{BB962C8B-B14F-4D97-AF65-F5344CB8AC3E}">
        <p14:creationId xmlns:p14="http://schemas.microsoft.com/office/powerpoint/2010/main" val="36888300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Derivative as a Function</a:t>
            </a:r>
            <a:r>
              <a:rPr lang="en-US" dirty="0"/>
              <a:t> [Unit 3.2]</a:t>
            </a:r>
          </a:p>
        </p:txBody>
      </p:sp>
      <p:sp>
        <p:nvSpPr>
          <p:cNvPr id="3" name="Content Placeholder 2"/>
          <p:cNvSpPr>
            <a:spLocks noGrp="1"/>
          </p:cNvSpPr>
          <p:nvPr>
            <p:ph idx="1"/>
          </p:nvPr>
        </p:nvSpPr>
        <p:spPr/>
        <p:txBody>
          <a:bodyPr/>
          <a:lstStyle/>
          <a:p>
            <a:r>
              <a:rPr lang="en-US" dirty="0"/>
              <a:t>Objective: The student will demonstrate and understanding of the corresponding characteristics of graphs of ƒ and ƒ’; the relationship between the behavior of ƒ and the sign of ƒ</a:t>
            </a:r>
            <a:r>
              <a:rPr lang="en-US" dirty="0" smtClean="0"/>
              <a:t>’. </a:t>
            </a:r>
            <a:endParaRPr lang="en-US" dirty="0"/>
          </a:p>
          <a:p>
            <a:r>
              <a:rPr lang="en-US" dirty="0"/>
              <a:t>Key ideas: P109–f ‘(x) is defined as a </a:t>
            </a:r>
            <a:r>
              <a:rPr lang="en-US" dirty="0" smtClean="0"/>
              <a:t>limit </a:t>
            </a:r>
            <a:r>
              <a:rPr lang="en-US" dirty="0" smtClean="0">
                <a:sym typeface="Symbol"/>
              </a:rPr>
              <a:t> </a:t>
            </a:r>
            <a:r>
              <a:rPr lang="en-US" dirty="0" smtClean="0"/>
              <a:t>reasons </a:t>
            </a:r>
            <a:r>
              <a:rPr lang="en-US" dirty="0"/>
              <a:t>it fails to exist &amp; P113–IVT; P113–Differentiability </a:t>
            </a:r>
            <a:r>
              <a:rPr lang="en-US" dirty="0">
                <a:sym typeface="Symbol"/>
              </a:rPr>
              <a:t></a:t>
            </a:r>
            <a:r>
              <a:rPr lang="en-US" dirty="0"/>
              <a:t> continuity</a:t>
            </a:r>
          </a:p>
        </p:txBody>
      </p:sp>
    </p:spTree>
    <p:extLst>
      <p:ext uri="{BB962C8B-B14F-4D97-AF65-F5344CB8AC3E}">
        <p14:creationId xmlns:p14="http://schemas.microsoft.com/office/powerpoint/2010/main" val="38881797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TotalTime>
  <Words>3138</Words>
  <Application>Microsoft Office PowerPoint</Application>
  <PresentationFormat>On-screen Show (4:3)</PresentationFormat>
  <Paragraphs>150</Paragraphs>
  <Slides>48</Slides>
  <Notes>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Calculus Lesson Plan Objectives</vt:lpstr>
      <vt:lpstr>Prerequisites– Lines [Unit 1.1]</vt:lpstr>
      <vt:lpstr>Prerequisites– Analysis of Functions, Graphs, and Limits [Units 1.2-1.6]</vt:lpstr>
      <vt:lpstr>Limits of Functions (including one-sided limits) [Unit 2.1]</vt:lpstr>
      <vt:lpstr>Asymptotic and Unbounded Behavior [Unit 2.2]</vt:lpstr>
      <vt:lpstr>Continuity as a Property of Functions [Unit 2.3]</vt:lpstr>
      <vt:lpstr>Concept of the Derivative [Unit 2.4]</vt:lpstr>
      <vt:lpstr>Derivative at a Point [Unit 3.1]</vt:lpstr>
      <vt:lpstr>Derivative as a Function [Unit 3.2]</vt:lpstr>
      <vt:lpstr>Second Derivatives [Unit 3.3]</vt:lpstr>
      <vt:lpstr>Velocity and Rate of Change [Unit 3.4]</vt:lpstr>
      <vt:lpstr>Derivatives of Trig Functions [Unit 3.5]</vt:lpstr>
      <vt:lpstr>Derivatives of a Composite Function [Unit 3.6]</vt:lpstr>
      <vt:lpstr>Implicit differentiation [Unit 3.7]</vt:lpstr>
      <vt:lpstr>Derivatives of Inverse Functions  [Unit 3.8]</vt:lpstr>
      <vt:lpstr>Derivatives of Exponential and Logarithmic Functions [Unit 3.9]</vt:lpstr>
      <vt:lpstr>Extreme Values of functions [Unit 4.1]</vt:lpstr>
      <vt:lpstr>Mean Value Theorem [Unit 4.2]</vt:lpstr>
      <vt:lpstr>Connecting f, f ’ &amp; f ’’ [Unit 4.3]</vt:lpstr>
      <vt:lpstr>Modeling and Optimization [Unit 4.4 – Deferred in BC]</vt:lpstr>
      <vt:lpstr>Linearization [Unit 4.5]</vt:lpstr>
      <vt:lpstr>Related Rates [Unit 4.6]</vt:lpstr>
      <vt:lpstr>Estimating with Finite Sums [Unit 5.1]</vt:lpstr>
      <vt:lpstr>Definite Integrals [Unit 5.2]</vt:lpstr>
      <vt:lpstr>Definite Integrals and Antiderivatives [Unit 5.3]</vt:lpstr>
      <vt:lpstr>Fundamental Theorem of Calculus [Unit 5.4]</vt:lpstr>
      <vt:lpstr>Trapezoidal Rule [Unit 5.5]</vt:lpstr>
      <vt:lpstr>Slope Fields [AB&amp;BC] &amp; Euler’s Method [BC] [Unit 6.1]</vt:lpstr>
      <vt:lpstr>Techniques of Antidifferentiation [Unit 6.2]</vt:lpstr>
      <vt:lpstr>Integration by Parts [BC] [Unit 6.3]</vt:lpstr>
      <vt:lpstr>Exponential Growth and Decay  [Unit 6.4]</vt:lpstr>
      <vt:lpstr>Logistics Growth [BC] [Unit 6.5]</vt:lpstr>
      <vt:lpstr>Integral as net change [Unit 7.1]</vt:lpstr>
      <vt:lpstr>Areas in the Plane [Unit 7.2]</vt:lpstr>
      <vt:lpstr>Volumes [Unit 7.3]</vt:lpstr>
      <vt:lpstr>Lengths of Curves [BC] [Unit 7.4]</vt:lpstr>
      <vt:lpstr>Science and Statistics Applications [AB] [Unit 7.5]</vt:lpstr>
      <vt:lpstr>L’Hopital’s Rule [BC] [Unit 8.2]</vt:lpstr>
      <vt:lpstr>Relative Rates of Growth  [BC] [Unit 8.3]</vt:lpstr>
      <vt:lpstr>Improper Integrals [BC] [Unit 8.4]</vt:lpstr>
      <vt:lpstr>Power Series [BC] [Unit 9.1]</vt:lpstr>
      <vt:lpstr>Taylor Series [BC] [Unit 9.2]</vt:lpstr>
      <vt:lpstr>Taylor’s Theorem [BC] [Unit 9.3]</vt:lpstr>
      <vt:lpstr>Radius of Convergence [BC] [Unit 9.4]</vt:lpstr>
      <vt:lpstr>Testing Convergence at End Points [BC] [Unit 9.5]</vt:lpstr>
      <vt:lpstr>Parametric Functions [BC] [Unit 10.1]</vt:lpstr>
      <vt:lpstr>Vectors in the Plane [BC] [Unit 10.2]</vt:lpstr>
      <vt:lpstr>Polar Functions [BC] [Unit 10.3]</vt:lpstr>
    </vt:vector>
  </TitlesOfParts>
  <Company>AISD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 Lesson Plan Objectives</dc:title>
  <dc:creator>AISD Employee</dc:creator>
  <cp:lastModifiedBy>AISD Employee</cp:lastModifiedBy>
  <cp:revision>18</cp:revision>
  <cp:lastPrinted>2014-04-29T16:59:10Z</cp:lastPrinted>
  <dcterms:created xsi:type="dcterms:W3CDTF">2013-02-05T21:07:25Z</dcterms:created>
  <dcterms:modified xsi:type="dcterms:W3CDTF">2014-04-29T16:59:14Z</dcterms:modified>
</cp:coreProperties>
</file>